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4"/>
  </p:notesMasterIdLst>
  <p:handoutMasterIdLst>
    <p:handoutMasterId r:id="rId15"/>
  </p:handoutMasterIdLst>
  <p:sldIdLst>
    <p:sldId id="258" r:id="rId2"/>
    <p:sldId id="324" r:id="rId3"/>
    <p:sldId id="323" r:id="rId4"/>
    <p:sldId id="342" r:id="rId5"/>
    <p:sldId id="325" r:id="rId6"/>
    <p:sldId id="327" r:id="rId7"/>
    <p:sldId id="326" r:id="rId8"/>
    <p:sldId id="343" r:id="rId9"/>
    <p:sldId id="328" r:id="rId10"/>
    <p:sldId id="330" r:id="rId11"/>
    <p:sldId id="344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1F1"/>
    <a:srgbClr val="DA7A7A"/>
    <a:srgbClr val="72CA9A"/>
    <a:srgbClr val="6CA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157099" y="5550429"/>
            <a:ext cx="2394214" cy="544286"/>
          </a:xfrm>
          <a:custGeom>
            <a:avLst/>
            <a:gdLst>
              <a:gd name="connsiteX0" fmla="*/ 0 w 2394214"/>
              <a:gd name="connsiteY0" fmla="*/ 90716 h 544286"/>
              <a:gd name="connsiteX1" fmla="*/ 90716 w 2394214"/>
              <a:gd name="connsiteY1" fmla="*/ 0 h 544286"/>
              <a:gd name="connsiteX2" fmla="*/ 2303498 w 2394214"/>
              <a:gd name="connsiteY2" fmla="*/ 0 h 544286"/>
              <a:gd name="connsiteX3" fmla="*/ 2394214 w 2394214"/>
              <a:gd name="connsiteY3" fmla="*/ 90716 h 544286"/>
              <a:gd name="connsiteX4" fmla="*/ 2394214 w 2394214"/>
              <a:gd name="connsiteY4" fmla="*/ 453570 h 544286"/>
              <a:gd name="connsiteX5" fmla="*/ 2303498 w 2394214"/>
              <a:gd name="connsiteY5" fmla="*/ 544286 h 544286"/>
              <a:gd name="connsiteX6" fmla="*/ 90716 w 2394214"/>
              <a:gd name="connsiteY6" fmla="*/ 544286 h 544286"/>
              <a:gd name="connsiteX7" fmla="*/ 0 w 2394214"/>
              <a:gd name="connsiteY7" fmla="*/ 453570 h 544286"/>
              <a:gd name="connsiteX8" fmla="*/ 0 w 239421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21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84084" y="-158339"/>
                  <a:pt x="1919659" y="78065"/>
                  <a:pt x="2303498" y="0"/>
                </a:cubicBezTo>
                <a:cubicBezTo>
                  <a:pt x="2355873" y="-207"/>
                  <a:pt x="2390917" y="41284"/>
                  <a:pt x="2394214" y="90716"/>
                </a:cubicBezTo>
                <a:cubicBezTo>
                  <a:pt x="2366199" y="160031"/>
                  <a:pt x="2364681" y="288012"/>
                  <a:pt x="2394214" y="453570"/>
                </a:cubicBezTo>
                <a:cubicBezTo>
                  <a:pt x="2394246" y="498839"/>
                  <a:pt x="2358119" y="550388"/>
                  <a:pt x="2303498" y="544286"/>
                </a:cubicBezTo>
                <a:cubicBezTo>
                  <a:pt x="1959310" y="450037"/>
                  <a:pt x="38644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39421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143629" y="114556"/>
                  <a:pt x="1801699" y="-105465"/>
                  <a:pt x="2303498" y="0"/>
                </a:cubicBezTo>
                <a:cubicBezTo>
                  <a:pt x="2354350" y="4073"/>
                  <a:pt x="2393684" y="38441"/>
                  <a:pt x="2394214" y="90716"/>
                </a:cubicBezTo>
                <a:cubicBezTo>
                  <a:pt x="2424250" y="211728"/>
                  <a:pt x="2367395" y="357353"/>
                  <a:pt x="2394214" y="453570"/>
                </a:cubicBezTo>
                <a:cubicBezTo>
                  <a:pt x="2385244" y="499920"/>
                  <a:pt x="2358207" y="539886"/>
                  <a:pt x="2303498" y="544286"/>
                </a:cubicBezTo>
                <a:cubicBezTo>
                  <a:pt x="1395374" y="523350"/>
                  <a:pt x="588773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Nissan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5728442" y="2969024"/>
            <a:ext cx="1897688" cy="544286"/>
          </a:xfrm>
          <a:custGeom>
            <a:avLst/>
            <a:gdLst>
              <a:gd name="connsiteX0" fmla="*/ 0 w 1897688"/>
              <a:gd name="connsiteY0" fmla="*/ 90716 h 544286"/>
              <a:gd name="connsiteX1" fmla="*/ 90716 w 1897688"/>
              <a:gd name="connsiteY1" fmla="*/ 0 h 544286"/>
              <a:gd name="connsiteX2" fmla="*/ 1806972 w 1897688"/>
              <a:gd name="connsiteY2" fmla="*/ 0 h 544286"/>
              <a:gd name="connsiteX3" fmla="*/ 1897688 w 1897688"/>
              <a:gd name="connsiteY3" fmla="*/ 90716 h 544286"/>
              <a:gd name="connsiteX4" fmla="*/ 1897688 w 1897688"/>
              <a:gd name="connsiteY4" fmla="*/ 453570 h 544286"/>
              <a:gd name="connsiteX5" fmla="*/ 1806972 w 1897688"/>
              <a:gd name="connsiteY5" fmla="*/ 544286 h 544286"/>
              <a:gd name="connsiteX6" fmla="*/ 90716 w 1897688"/>
              <a:gd name="connsiteY6" fmla="*/ 544286 h 544286"/>
              <a:gd name="connsiteX7" fmla="*/ 0 w 1897688"/>
              <a:gd name="connsiteY7" fmla="*/ 453570 h 544286"/>
              <a:gd name="connsiteX8" fmla="*/ 0 w 189768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68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48301" y="-60117"/>
                  <a:pt x="1289796" y="-62042"/>
                  <a:pt x="1806972" y="0"/>
                </a:cubicBezTo>
                <a:cubicBezTo>
                  <a:pt x="1859347" y="-207"/>
                  <a:pt x="1894391" y="41284"/>
                  <a:pt x="1897688" y="90716"/>
                </a:cubicBezTo>
                <a:cubicBezTo>
                  <a:pt x="1869673" y="160031"/>
                  <a:pt x="1868155" y="288012"/>
                  <a:pt x="1897688" y="453570"/>
                </a:cubicBezTo>
                <a:cubicBezTo>
                  <a:pt x="1897720" y="498839"/>
                  <a:pt x="1861593" y="550388"/>
                  <a:pt x="1806972" y="544286"/>
                </a:cubicBezTo>
                <a:cubicBezTo>
                  <a:pt x="1207533" y="525544"/>
                  <a:pt x="369446" y="573575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89768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33959" y="116545"/>
                  <a:pt x="1267364" y="-143284"/>
                  <a:pt x="1806972" y="0"/>
                </a:cubicBezTo>
                <a:cubicBezTo>
                  <a:pt x="1857824" y="4073"/>
                  <a:pt x="1897158" y="38441"/>
                  <a:pt x="1897688" y="90716"/>
                </a:cubicBezTo>
                <a:cubicBezTo>
                  <a:pt x="1927724" y="211728"/>
                  <a:pt x="1870869" y="357353"/>
                  <a:pt x="1897688" y="453570"/>
                </a:cubicBezTo>
                <a:cubicBezTo>
                  <a:pt x="1888718" y="499920"/>
                  <a:pt x="1861681" y="539886"/>
                  <a:pt x="1806972" y="544286"/>
                </a:cubicBezTo>
                <a:cubicBezTo>
                  <a:pt x="1265481" y="498770"/>
                  <a:pt x="852273" y="68221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Sony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1373917" y="3181514"/>
            <a:ext cx="1676875" cy="544286"/>
          </a:xfrm>
          <a:custGeom>
            <a:avLst/>
            <a:gdLst>
              <a:gd name="connsiteX0" fmla="*/ 0 w 1676875"/>
              <a:gd name="connsiteY0" fmla="*/ 90716 h 544286"/>
              <a:gd name="connsiteX1" fmla="*/ 90716 w 1676875"/>
              <a:gd name="connsiteY1" fmla="*/ 0 h 544286"/>
              <a:gd name="connsiteX2" fmla="*/ 1586159 w 1676875"/>
              <a:gd name="connsiteY2" fmla="*/ 0 h 544286"/>
              <a:gd name="connsiteX3" fmla="*/ 1676875 w 1676875"/>
              <a:gd name="connsiteY3" fmla="*/ 90716 h 544286"/>
              <a:gd name="connsiteX4" fmla="*/ 1676875 w 1676875"/>
              <a:gd name="connsiteY4" fmla="*/ 453570 h 544286"/>
              <a:gd name="connsiteX5" fmla="*/ 1586159 w 1676875"/>
              <a:gd name="connsiteY5" fmla="*/ 544286 h 544286"/>
              <a:gd name="connsiteX6" fmla="*/ 90716 w 1676875"/>
              <a:gd name="connsiteY6" fmla="*/ 544286 h 544286"/>
              <a:gd name="connsiteX7" fmla="*/ 0 w 1676875"/>
              <a:gd name="connsiteY7" fmla="*/ 453570 h 544286"/>
              <a:gd name="connsiteX8" fmla="*/ 0 w 167687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87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373004" y="-56017"/>
                  <a:pt x="1387895" y="-126668"/>
                  <a:pt x="1586159" y="0"/>
                </a:cubicBezTo>
                <a:cubicBezTo>
                  <a:pt x="1638534" y="-207"/>
                  <a:pt x="1673578" y="41284"/>
                  <a:pt x="1676875" y="90716"/>
                </a:cubicBezTo>
                <a:cubicBezTo>
                  <a:pt x="1648860" y="160031"/>
                  <a:pt x="1647342" y="288012"/>
                  <a:pt x="1676875" y="453570"/>
                </a:cubicBezTo>
                <a:cubicBezTo>
                  <a:pt x="1676907" y="498839"/>
                  <a:pt x="1640780" y="550388"/>
                  <a:pt x="1586159" y="544286"/>
                </a:cubicBezTo>
                <a:cubicBezTo>
                  <a:pt x="888621" y="649696"/>
                  <a:pt x="598938" y="631160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67687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670205" y="-114077"/>
                  <a:pt x="1261232" y="-56061"/>
                  <a:pt x="1586159" y="0"/>
                </a:cubicBezTo>
                <a:cubicBezTo>
                  <a:pt x="1637011" y="4073"/>
                  <a:pt x="1676345" y="38441"/>
                  <a:pt x="1676875" y="90716"/>
                </a:cubicBezTo>
                <a:cubicBezTo>
                  <a:pt x="1706911" y="211728"/>
                  <a:pt x="1650056" y="357353"/>
                  <a:pt x="1676875" y="453570"/>
                </a:cubicBezTo>
                <a:cubicBezTo>
                  <a:pt x="1667905" y="499920"/>
                  <a:pt x="1640868" y="539886"/>
                  <a:pt x="1586159" y="544286"/>
                </a:cubicBezTo>
                <a:cubicBezTo>
                  <a:pt x="965599" y="457021"/>
                  <a:pt x="661306" y="413944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Canon</a:t>
            </a:r>
            <a:endParaRPr lang="en-US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F0A38A-61C3-F01A-155C-967D4DCFEC96}"/>
              </a:ext>
            </a:extLst>
          </p:cNvPr>
          <p:cNvSpPr/>
          <p:nvPr/>
        </p:nvSpPr>
        <p:spPr>
          <a:xfrm>
            <a:off x="3045175" y="5573039"/>
            <a:ext cx="3002333" cy="544286"/>
          </a:xfrm>
          <a:custGeom>
            <a:avLst/>
            <a:gdLst>
              <a:gd name="connsiteX0" fmla="*/ 0 w 3002333"/>
              <a:gd name="connsiteY0" fmla="*/ 90716 h 544286"/>
              <a:gd name="connsiteX1" fmla="*/ 90716 w 3002333"/>
              <a:gd name="connsiteY1" fmla="*/ 0 h 544286"/>
              <a:gd name="connsiteX2" fmla="*/ 2911617 w 3002333"/>
              <a:gd name="connsiteY2" fmla="*/ 0 h 544286"/>
              <a:gd name="connsiteX3" fmla="*/ 3002333 w 3002333"/>
              <a:gd name="connsiteY3" fmla="*/ 90716 h 544286"/>
              <a:gd name="connsiteX4" fmla="*/ 3002333 w 3002333"/>
              <a:gd name="connsiteY4" fmla="*/ 453570 h 544286"/>
              <a:gd name="connsiteX5" fmla="*/ 2911617 w 3002333"/>
              <a:gd name="connsiteY5" fmla="*/ 544286 h 544286"/>
              <a:gd name="connsiteX6" fmla="*/ 90716 w 3002333"/>
              <a:gd name="connsiteY6" fmla="*/ 544286 h 544286"/>
              <a:gd name="connsiteX7" fmla="*/ 0 w 3002333"/>
              <a:gd name="connsiteY7" fmla="*/ 453570 h 544286"/>
              <a:gd name="connsiteX8" fmla="*/ 0 w 300233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33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996628" y="-158339"/>
                  <a:pt x="1655995" y="78065"/>
                  <a:pt x="2911617" y="0"/>
                </a:cubicBezTo>
                <a:cubicBezTo>
                  <a:pt x="2963992" y="-207"/>
                  <a:pt x="2999036" y="41284"/>
                  <a:pt x="3002333" y="90716"/>
                </a:cubicBezTo>
                <a:cubicBezTo>
                  <a:pt x="2974318" y="160031"/>
                  <a:pt x="2972800" y="288012"/>
                  <a:pt x="3002333" y="453570"/>
                </a:cubicBezTo>
                <a:cubicBezTo>
                  <a:pt x="3002365" y="498839"/>
                  <a:pt x="2966238" y="550388"/>
                  <a:pt x="2911617" y="544286"/>
                </a:cubicBezTo>
                <a:cubicBezTo>
                  <a:pt x="1945979" y="450037"/>
                  <a:pt x="93012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00233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57403" y="114556"/>
                  <a:pt x="1787976" y="-105465"/>
                  <a:pt x="2911617" y="0"/>
                </a:cubicBezTo>
                <a:cubicBezTo>
                  <a:pt x="2962469" y="4073"/>
                  <a:pt x="3001803" y="38441"/>
                  <a:pt x="3002333" y="90716"/>
                </a:cubicBezTo>
                <a:cubicBezTo>
                  <a:pt x="3032369" y="211728"/>
                  <a:pt x="2975514" y="357353"/>
                  <a:pt x="3002333" y="453570"/>
                </a:cubicBezTo>
                <a:cubicBezTo>
                  <a:pt x="2993363" y="499920"/>
                  <a:pt x="2966326" y="539886"/>
                  <a:pt x="2911617" y="544286"/>
                </a:cubicBezTo>
                <a:cubicBezTo>
                  <a:pt x="1951406" y="523350"/>
                  <a:pt x="873835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Honda Motor Company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EEE4FC6-D2CD-3FD7-DF1A-8E4C167C9F03}"/>
              </a:ext>
            </a:extLst>
          </p:cNvPr>
          <p:cNvSpPr/>
          <p:nvPr/>
        </p:nvSpPr>
        <p:spPr>
          <a:xfrm>
            <a:off x="10220388" y="2808525"/>
            <a:ext cx="1782361" cy="802179"/>
          </a:xfrm>
          <a:custGeom>
            <a:avLst/>
            <a:gdLst>
              <a:gd name="connsiteX0" fmla="*/ 133699 w 1782361"/>
              <a:gd name="connsiteY0" fmla="*/ 0 h 802179"/>
              <a:gd name="connsiteX1" fmla="*/ 1782361 w 1782361"/>
              <a:gd name="connsiteY1" fmla="*/ 0 h 802179"/>
              <a:gd name="connsiteX2" fmla="*/ 1782361 w 1782361"/>
              <a:gd name="connsiteY2" fmla="*/ 0 h 802179"/>
              <a:gd name="connsiteX3" fmla="*/ 1782361 w 1782361"/>
              <a:gd name="connsiteY3" fmla="*/ 668480 h 802179"/>
              <a:gd name="connsiteX4" fmla="*/ 1648662 w 1782361"/>
              <a:gd name="connsiteY4" fmla="*/ 802179 h 802179"/>
              <a:gd name="connsiteX5" fmla="*/ 0 w 1782361"/>
              <a:gd name="connsiteY5" fmla="*/ 802179 h 802179"/>
              <a:gd name="connsiteX6" fmla="*/ 0 w 1782361"/>
              <a:gd name="connsiteY6" fmla="*/ 802179 h 802179"/>
              <a:gd name="connsiteX7" fmla="*/ 0 w 1782361"/>
              <a:gd name="connsiteY7" fmla="*/ 133699 h 802179"/>
              <a:gd name="connsiteX8" fmla="*/ 133699 w 1782361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2361" h="802179" fill="none" extrusionOk="0">
                <a:moveTo>
                  <a:pt x="133699" y="0"/>
                </a:moveTo>
                <a:cubicBezTo>
                  <a:pt x="837053" y="9024"/>
                  <a:pt x="995690" y="-31988"/>
                  <a:pt x="1782361" y="0"/>
                </a:cubicBezTo>
                <a:lnTo>
                  <a:pt x="1782361" y="0"/>
                </a:lnTo>
                <a:cubicBezTo>
                  <a:pt x="1749647" y="172459"/>
                  <a:pt x="1811567" y="429293"/>
                  <a:pt x="1782361" y="668480"/>
                </a:cubicBezTo>
                <a:cubicBezTo>
                  <a:pt x="1783309" y="735753"/>
                  <a:pt x="1721162" y="800652"/>
                  <a:pt x="1648662" y="802179"/>
                </a:cubicBezTo>
                <a:cubicBezTo>
                  <a:pt x="1159400" y="880780"/>
                  <a:pt x="285366" y="876900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782361" h="802179" stroke="0" extrusionOk="0">
                <a:moveTo>
                  <a:pt x="133699" y="0"/>
                </a:moveTo>
                <a:cubicBezTo>
                  <a:pt x="905318" y="40505"/>
                  <a:pt x="1308116" y="-137311"/>
                  <a:pt x="1782361" y="0"/>
                </a:cubicBezTo>
                <a:lnTo>
                  <a:pt x="1782361" y="0"/>
                </a:lnTo>
                <a:cubicBezTo>
                  <a:pt x="1840357" y="264698"/>
                  <a:pt x="1839242" y="404093"/>
                  <a:pt x="1782361" y="668480"/>
                </a:cubicBezTo>
                <a:cubicBezTo>
                  <a:pt x="1782310" y="741383"/>
                  <a:pt x="1718700" y="805243"/>
                  <a:pt x="1648662" y="802179"/>
                </a:cubicBezTo>
                <a:cubicBezTo>
                  <a:pt x="1052078" y="734203"/>
                  <a:pt x="389090" y="821418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Nikkei 225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89C423-1BC3-127C-F568-D377B28FEBF0}"/>
              </a:ext>
            </a:extLst>
          </p:cNvPr>
          <p:cNvSpPr/>
          <p:nvPr/>
        </p:nvSpPr>
        <p:spPr>
          <a:xfrm>
            <a:off x="10739483" y="232296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D62C5-A9E0-E3FE-FA47-2B25ECD0B13B}"/>
              </a:ext>
            </a:extLst>
          </p:cNvPr>
          <p:cNvSpPr/>
          <p:nvPr/>
        </p:nvSpPr>
        <p:spPr>
          <a:xfrm>
            <a:off x="10131591" y="3618126"/>
            <a:ext cx="177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1950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6659DE8D-4973-A00B-029A-D6154E967570}"/>
              </a:ext>
            </a:extLst>
          </p:cNvPr>
          <p:cNvSpPr/>
          <p:nvPr/>
        </p:nvSpPr>
        <p:spPr>
          <a:xfrm>
            <a:off x="1537855" y="1049731"/>
            <a:ext cx="7338225" cy="582824"/>
          </a:xfrm>
          <a:custGeom>
            <a:avLst/>
            <a:gdLst>
              <a:gd name="connsiteX0" fmla="*/ 97139 w 7338225"/>
              <a:gd name="connsiteY0" fmla="*/ 0 h 582824"/>
              <a:gd name="connsiteX1" fmla="*/ 436913 w 7338225"/>
              <a:gd name="connsiteY1" fmla="*/ 0 h 582824"/>
              <a:gd name="connsiteX2" fmla="*/ 1138741 w 7338225"/>
              <a:gd name="connsiteY2" fmla="*/ 0 h 582824"/>
              <a:gd name="connsiteX3" fmla="*/ 1768159 w 7338225"/>
              <a:gd name="connsiteY3" fmla="*/ 0 h 582824"/>
              <a:gd name="connsiteX4" fmla="*/ 2397576 w 7338225"/>
              <a:gd name="connsiteY4" fmla="*/ 0 h 582824"/>
              <a:gd name="connsiteX5" fmla="*/ 2809761 w 7338225"/>
              <a:gd name="connsiteY5" fmla="*/ 0 h 582824"/>
              <a:gd name="connsiteX6" fmla="*/ 3149535 w 7338225"/>
              <a:gd name="connsiteY6" fmla="*/ 0 h 582824"/>
              <a:gd name="connsiteX7" fmla="*/ 3561720 w 7338225"/>
              <a:gd name="connsiteY7" fmla="*/ 0 h 582824"/>
              <a:gd name="connsiteX8" fmla="*/ 4191138 w 7338225"/>
              <a:gd name="connsiteY8" fmla="*/ 0 h 582824"/>
              <a:gd name="connsiteX9" fmla="*/ 4603323 w 7338225"/>
              <a:gd name="connsiteY9" fmla="*/ 0 h 582824"/>
              <a:gd name="connsiteX10" fmla="*/ 5015507 w 7338225"/>
              <a:gd name="connsiteY10" fmla="*/ 0 h 582824"/>
              <a:gd name="connsiteX11" fmla="*/ 5500103 w 7338225"/>
              <a:gd name="connsiteY11" fmla="*/ 0 h 582824"/>
              <a:gd name="connsiteX12" fmla="*/ 6129521 w 7338225"/>
              <a:gd name="connsiteY12" fmla="*/ 0 h 582824"/>
              <a:gd name="connsiteX13" fmla="*/ 6614116 w 7338225"/>
              <a:gd name="connsiteY13" fmla="*/ 0 h 582824"/>
              <a:gd name="connsiteX14" fmla="*/ 7338225 w 7338225"/>
              <a:gd name="connsiteY14" fmla="*/ 0 h 582824"/>
              <a:gd name="connsiteX15" fmla="*/ 7338225 w 7338225"/>
              <a:gd name="connsiteY15" fmla="*/ 0 h 582824"/>
              <a:gd name="connsiteX16" fmla="*/ 7338225 w 7338225"/>
              <a:gd name="connsiteY16" fmla="*/ 485685 h 582824"/>
              <a:gd name="connsiteX17" fmla="*/ 7241086 w 7338225"/>
              <a:gd name="connsiteY17" fmla="*/ 582824 h 582824"/>
              <a:gd name="connsiteX18" fmla="*/ 6901312 w 7338225"/>
              <a:gd name="connsiteY18" fmla="*/ 582824 h 582824"/>
              <a:gd name="connsiteX19" fmla="*/ 6344305 w 7338225"/>
              <a:gd name="connsiteY19" fmla="*/ 582824 h 582824"/>
              <a:gd name="connsiteX20" fmla="*/ 5932120 w 7338225"/>
              <a:gd name="connsiteY20" fmla="*/ 582824 h 582824"/>
              <a:gd name="connsiteX21" fmla="*/ 5302703 w 7338225"/>
              <a:gd name="connsiteY21" fmla="*/ 582824 h 582824"/>
              <a:gd name="connsiteX22" fmla="*/ 4673286 w 7338225"/>
              <a:gd name="connsiteY22" fmla="*/ 582824 h 582824"/>
              <a:gd name="connsiteX23" fmla="*/ 4333511 w 7338225"/>
              <a:gd name="connsiteY23" fmla="*/ 582824 h 582824"/>
              <a:gd name="connsiteX24" fmla="*/ 3848916 w 7338225"/>
              <a:gd name="connsiteY24" fmla="*/ 582824 h 582824"/>
              <a:gd name="connsiteX25" fmla="*/ 3509142 w 7338225"/>
              <a:gd name="connsiteY25" fmla="*/ 582824 h 582824"/>
              <a:gd name="connsiteX26" fmla="*/ 2807313 w 7338225"/>
              <a:gd name="connsiteY26" fmla="*/ 582824 h 582824"/>
              <a:gd name="connsiteX27" fmla="*/ 2395128 w 7338225"/>
              <a:gd name="connsiteY27" fmla="*/ 582824 h 582824"/>
              <a:gd name="connsiteX28" fmla="*/ 1765711 w 7338225"/>
              <a:gd name="connsiteY28" fmla="*/ 582824 h 582824"/>
              <a:gd name="connsiteX29" fmla="*/ 1281115 w 7338225"/>
              <a:gd name="connsiteY29" fmla="*/ 582824 h 582824"/>
              <a:gd name="connsiteX30" fmla="*/ 941341 w 7338225"/>
              <a:gd name="connsiteY30" fmla="*/ 582824 h 582824"/>
              <a:gd name="connsiteX31" fmla="*/ 529156 w 7338225"/>
              <a:gd name="connsiteY31" fmla="*/ 582824 h 582824"/>
              <a:gd name="connsiteX32" fmla="*/ 0 w 7338225"/>
              <a:gd name="connsiteY32" fmla="*/ 582824 h 582824"/>
              <a:gd name="connsiteX33" fmla="*/ 0 w 7338225"/>
              <a:gd name="connsiteY33" fmla="*/ 582824 h 582824"/>
              <a:gd name="connsiteX34" fmla="*/ 0 w 7338225"/>
              <a:gd name="connsiteY34" fmla="*/ 97139 h 582824"/>
              <a:gd name="connsiteX35" fmla="*/ 97139 w 7338225"/>
              <a:gd name="connsiteY35" fmla="*/ 0 h 5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38225" h="582824" fill="none" extrusionOk="0">
                <a:moveTo>
                  <a:pt x="97139" y="0"/>
                </a:moveTo>
                <a:cubicBezTo>
                  <a:pt x="179588" y="-18416"/>
                  <a:pt x="316905" y="9031"/>
                  <a:pt x="436913" y="0"/>
                </a:cubicBezTo>
                <a:cubicBezTo>
                  <a:pt x="556921" y="-9031"/>
                  <a:pt x="904077" y="72519"/>
                  <a:pt x="1138741" y="0"/>
                </a:cubicBezTo>
                <a:cubicBezTo>
                  <a:pt x="1373405" y="-72519"/>
                  <a:pt x="1634178" y="38695"/>
                  <a:pt x="1768159" y="0"/>
                </a:cubicBezTo>
                <a:cubicBezTo>
                  <a:pt x="1902140" y="-38695"/>
                  <a:pt x="2154510" y="52915"/>
                  <a:pt x="2397576" y="0"/>
                </a:cubicBezTo>
                <a:cubicBezTo>
                  <a:pt x="2640642" y="-52915"/>
                  <a:pt x="2615271" y="32567"/>
                  <a:pt x="2809761" y="0"/>
                </a:cubicBezTo>
                <a:cubicBezTo>
                  <a:pt x="3004252" y="-32567"/>
                  <a:pt x="2991519" y="5777"/>
                  <a:pt x="3149535" y="0"/>
                </a:cubicBezTo>
                <a:cubicBezTo>
                  <a:pt x="3307551" y="-5777"/>
                  <a:pt x="3417498" y="13808"/>
                  <a:pt x="3561720" y="0"/>
                </a:cubicBezTo>
                <a:cubicBezTo>
                  <a:pt x="3705943" y="-13808"/>
                  <a:pt x="4032107" y="30764"/>
                  <a:pt x="4191138" y="0"/>
                </a:cubicBezTo>
                <a:cubicBezTo>
                  <a:pt x="4350169" y="-30764"/>
                  <a:pt x="4491767" y="40997"/>
                  <a:pt x="4603323" y="0"/>
                </a:cubicBezTo>
                <a:cubicBezTo>
                  <a:pt x="4714879" y="-40997"/>
                  <a:pt x="4878511" y="17321"/>
                  <a:pt x="5015507" y="0"/>
                </a:cubicBezTo>
                <a:cubicBezTo>
                  <a:pt x="5152503" y="-17321"/>
                  <a:pt x="5318189" y="8437"/>
                  <a:pt x="5500103" y="0"/>
                </a:cubicBezTo>
                <a:cubicBezTo>
                  <a:pt x="5682017" y="-8437"/>
                  <a:pt x="5823703" y="69399"/>
                  <a:pt x="6129521" y="0"/>
                </a:cubicBezTo>
                <a:cubicBezTo>
                  <a:pt x="6435339" y="-69399"/>
                  <a:pt x="6414453" y="53755"/>
                  <a:pt x="6614116" y="0"/>
                </a:cubicBezTo>
                <a:cubicBezTo>
                  <a:pt x="6813779" y="-53755"/>
                  <a:pt x="7118559" y="25025"/>
                  <a:pt x="7338225" y="0"/>
                </a:cubicBezTo>
                <a:lnTo>
                  <a:pt x="7338225" y="0"/>
                </a:lnTo>
                <a:cubicBezTo>
                  <a:pt x="7394494" y="128543"/>
                  <a:pt x="7337877" y="350140"/>
                  <a:pt x="7338225" y="485685"/>
                </a:cubicBezTo>
                <a:cubicBezTo>
                  <a:pt x="7340124" y="537749"/>
                  <a:pt x="7296401" y="584593"/>
                  <a:pt x="7241086" y="582824"/>
                </a:cubicBezTo>
                <a:cubicBezTo>
                  <a:pt x="7119710" y="617791"/>
                  <a:pt x="7011161" y="574121"/>
                  <a:pt x="6901312" y="582824"/>
                </a:cubicBezTo>
                <a:cubicBezTo>
                  <a:pt x="6791463" y="591527"/>
                  <a:pt x="6552145" y="521555"/>
                  <a:pt x="6344305" y="582824"/>
                </a:cubicBezTo>
                <a:cubicBezTo>
                  <a:pt x="6136465" y="644093"/>
                  <a:pt x="6135499" y="548521"/>
                  <a:pt x="5932120" y="582824"/>
                </a:cubicBezTo>
                <a:cubicBezTo>
                  <a:pt x="5728741" y="617127"/>
                  <a:pt x="5566220" y="516429"/>
                  <a:pt x="5302703" y="582824"/>
                </a:cubicBezTo>
                <a:cubicBezTo>
                  <a:pt x="5039186" y="649219"/>
                  <a:pt x="4864072" y="546293"/>
                  <a:pt x="4673286" y="582824"/>
                </a:cubicBezTo>
                <a:cubicBezTo>
                  <a:pt x="4482500" y="619355"/>
                  <a:pt x="4471434" y="577096"/>
                  <a:pt x="4333511" y="582824"/>
                </a:cubicBezTo>
                <a:cubicBezTo>
                  <a:pt x="4195589" y="588552"/>
                  <a:pt x="4035911" y="569098"/>
                  <a:pt x="3848916" y="582824"/>
                </a:cubicBezTo>
                <a:cubicBezTo>
                  <a:pt x="3661921" y="596550"/>
                  <a:pt x="3665734" y="544022"/>
                  <a:pt x="3509142" y="582824"/>
                </a:cubicBezTo>
                <a:cubicBezTo>
                  <a:pt x="3352550" y="621626"/>
                  <a:pt x="2980766" y="501242"/>
                  <a:pt x="2807313" y="582824"/>
                </a:cubicBezTo>
                <a:cubicBezTo>
                  <a:pt x="2633860" y="664406"/>
                  <a:pt x="2565977" y="558090"/>
                  <a:pt x="2395128" y="582824"/>
                </a:cubicBezTo>
                <a:cubicBezTo>
                  <a:pt x="2224279" y="607558"/>
                  <a:pt x="1940817" y="581831"/>
                  <a:pt x="1765711" y="582824"/>
                </a:cubicBezTo>
                <a:cubicBezTo>
                  <a:pt x="1590605" y="583817"/>
                  <a:pt x="1455139" y="573589"/>
                  <a:pt x="1281115" y="582824"/>
                </a:cubicBezTo>
                <a:cubicBezTo>
                  <a:pt x="1107091" y="592059"/>
                  <a:pt x="1020514" y="555415"/>
                  <a:pt x="941341" y="582824"/>
                </a:cubicBezTo>
                <a:cubicBezTo>
                  <a:pt x="862168" y="610233"/>
                  <a:pt x="732306" y="581550"/>
                  <a:pt x="529156" y="582824"/>
                </a:cubicBezTo>
                <a:cubicBezTo>
                  <a:pt x="326006" y="584098"/>
                  <a:pt x="246821" y="580560"/>
                  <a:pt x="0" y="582824"/>
                </a:cubicBezTo>
                <a:lnTo>
                  <a:pt x="0" y="582824"/>
                </a:lnTo>
                <a:cubicBezTo>
                  <a:pt x="-32207" y="398811"/>
                  <a:pt x="26102" y="338231"/>
                  <a:pt x="0" y="97139"/>
                </a:cubicBezTo>
                <a:cubicBezTo>
                  <a:pt x="3834" y="52286"/>
                  <a:pt x="38877" y="-3215"/>
                  <a:pt x="97139" y="0"/>
                </a:cubicBezTo>
                <a:close/>
              </a:path>
              <a:path w="7338225" h="582824" stroke="0" extrusionOk="0">
                <a:moveTo>
                  <a:pt x="97139" y="0"/>
                </a:moveTo>
                <a:cubicBezTo>
                  <a:pt x="404184" y="-47190"/>
                  <a:pt x="435911" y="31872"/>
                  <a:pt x="726556" y="0"/>
                </a:cubicBezTo>
                <a:cubicBezTo>
                  <a:pt x="1017201" y="-31872"/>
                  <a:pt x="986123" y="17761"/>
                  <a:pt x="1138741" y="0"/>
                </a:cubicBezTo>
                <a:cubicBezTo>
                  <a:pt x="1291360" y="-17761"/>
                  <a:pt x="1338138" y="24089"/>
                  <a:pt x="1478515" y="0"/>
                </a:cubicBezTo>
                <a:cubicBezTo>
                  <a:pt x="1618892" y="-24089"/>
                  <a:pt x="1776992" y="6853"/>
                  <a:pt x="1890700" y="0"/>
                </a:cubicBezTo>
                <a:cubicBezTo>
                  <a:pt x="2004408" y="-6853"/>
                  <a:pt x="2150912" y="20285"/>
                  <a:pt x="2302885" y="0"/>
                </a:cubicBezTo>
                <a:cubicBezTo>
                  <a:pt x="2454858" y="-20285"/>
                  <a:pt x="2678874" y="18216"/>
                  <a:pt x="2787481" y="0"/>
                </a:cubicBezTo>
                <a:cubicBezTo>
                  <a:pt x="2896088" y="-18216"/>
                  <a:pt x="3121200" y="9286"/>
                  <a:pt x="3272077" y="0"/>
                </a:cubicBezTo>
                <a:cubicBezTo>
                  <a:pt x="3422954" y="-9286"/>
                  <a:pt x="3656496" y="39634"/>
                  <a:pt x="3829083" y="0"/>
                </a:cubicBezTo>
                <a:cubicBezTo>
                  <a:pt x="4001670" y="-39634"/>
                  <a:pt x="4199489" y="54263"/>
                  <a:pt x="4386090" y="0"/>
                </a:cubicBezTo>
                <a:cubicBezTo>
                  <a:pt x="4572691" y="-54263"/>
                  <a:pt x="4703191" y="57517"/>
                  <a:pt x="4870686" y="0"/>
                </a:cubicBezTo>
                <a:cubicBezTo>
                  <a:pt x="5038181" y="-57517"/>
                  <a:pt x="5109546" y="34899"/>
                  <a:pt x="5210460" y="0"/>
                </a:cubicBezTo>
                <a:cubicBezTo>
                  <a:pt x="5311374" y="-34899"/>
                  <a:pt x="5604007" y="23102"/>
                  <a:pt x="5767466" y="0"/>
                </a:cubicBezTo>
                <a:cubicBezTo>
                  <a:pt x="5930925" y="-23102"/>
                  <a:pt x="6176843" y="18751"/>
                  <a:pt x="6396884" y="0"/>
                </a:cubicBezTo>
                <a:cubicBezTo>
                  <a:pt x="6616925" y="-18751"/>
                  <a:pt x="6958330" y="50369"/>
                  <a:pt x="7338225" y="0"/>
                </a:cubicBezTo>
                <a:lnTo>
                  <a:pt x="7338225" y="0"/>
                </a:lnTo>
                <a:cubicBezTo>
                  <a:pt x="7392332" y="131662"/>
                  <a:pt x="7294767" y="380518"/>
                  <a:pt x="7338225" y="485685"/>
                </a:cubicBezTo>
                <a:cubicBezTo>
                  <a:pt x="7349954" y="549672"/>
                  <a:pt x="7306153" y="578870"/>
                  <a:pt x="7241086" y="582824"/>
                </a:cubicBezTo>
                <a:cubicBezTo>
                  <a:pt x="7128371" y="604513"/>
                  <a:pt x="7058578" y="574514"/>
                  <a:pt x="6901312" y="582824"/>
                </a:cubicBezTo>
                <a:cubicBezTo>
                  <a:pt x="6744046" y="591134"/>
                  <a:pt x="6725519" y="571178"/>
                  <a:pt x="6561538" y="582824"/>
                </a:cubicBezTo>
                <a:cubicBezTo>
                  <a:pt x="6397557" y="594470"/>
                  <a:pt x="6175808" y="526837"/>
                  <a:pt x="6076942" y="582824"/>
                </a:cubicBezTo>
                <a:cubicBezTo>
                  <a:pt x="5978076" y="638811"/>
                  <a:pt x="5805847" y="559719"/>
                  <a:pt x="5737168" y="582824"/>
                </a:cubicBezTo>
                <a:cubicBezTo>
                  <a:pt x="5668489" y="605929"/>
                  <a:pt x="5463102" y="556718"/>
                  <a:pt x="5252572" y="582824"/>
                </a:cubicBezTo>
                <a:cubicBezTo>
                  <a:pt x="5042042" y="608930"/>
                  <a:pt x="4992321" y="556350"/>
                  <a:pt x="4840387" y="582824"/>
                </a:cubicBezTo>
                <a:cubicBezTo>
                  <a:pt x="4688454" y="609298"/>
                  <a:pt x="4614444" y="568190"/>
                  <a:pt x="4428203" y="582824"/>
                </a:cubicBezTo>
                <a:cubicBezTo>
                  <a:pt x="4241962" y="597458"/>
                  <a:pt x="3993851" y="549984"/>
                  <a:pt x="3726374" y="582824"/>
                </a:cubicBezTo>
                <a:cubicBezTo>
                  <a:pt x="3458897" y="615664"/>
                  <a:pt x="3469835" y="540540"/>
                  <a:pt x="3314189" y="582824"/>
                </a:cubicBezTo>
                <a:cubicBezTo>
                  <a:pt x="3158544" y="625108"/>
                  <a:pt x="2860605" y="556554"/>
                  <a:pt x="2612361" y="582824"/>
                </a:cubicBezTo>
                <a:cubicBezTo>
                  <a:pt x="2364117" y="609094"/>
                  <a:pt x="2227728" y="543197"/>
                  <a:pt x="1910533" y="582824"/>
                </a:cubicBezTo>
                <a:cubicBezTo>
                  <a:pt x="1593338" y="622451"/>
                  <a:pt x="1558298" y="566166"/>
                  <a:pt x="1353526" y="582824"/>
                </a:cubicBezTo>
                <a:cubicBezTo>
                  <a:pt x="1148754" y="599482"/>
                  <a:pt x="856552" y="579434"/>
                  <a:pt x="724109" y="582824"/>
                </a:cubicBezTo>
                <a:cubicBezTo>
                  <a:pt x="591666" y="586214"/>
                  <a:pt x="278703" y="554388"/>
                  <a:pt x="0" y="582824"/>
                </a:cubicBezTo>
                <a:lnTo>
                  <a:pt x="0" y="582824"/>
                </a:lnTo>
                <a:cubicBezTo>
                  <a:pt x="-51957" y="435758"/>
                  <a:pt x="37010" y="206681"/>
                  <a:pt x="0" y="97139"/>
                </a:cubicBezTo>
                <a:cubicBezTo>
                  <a:pt x="-5451" y="47225"/>
                  <a:pt x="50744" y="1648"/>
                  <a:pt x="97139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تشكل قطاعات </a:t>
            </a:r>
            <a:r>
              <a:rPr lang="ar-EG" sz="1600" dirty="0">
                <a:ln/>
                <a:solidFill>
                  <a:srgbClr val="FF0000"/>
                </a:solidFill>
              </a:rPr>
              <a:t>التكنولوجيا</a:t>
            </a:r>
            <a:r>
              <a:rPr lang="ar-EG" sz="1600" dirty="0">
                <a:ln/>
                <a:solidFill>
                  <a:srgbClr val="00B050"/>
                </a:solidFill>
              </a:rPr>
              <a:t> </a:t>
            </a:r>
            <a:r>
              <a:rPr lang="ar-EG" sz="1600" dirty="0">
                <a:ln/>
                <a:solidFill>
                  <a:srgbClr val="00B0F0"/>
                </a:solidFill>
              </a:rPr>
              <a:t>والمستهلكين</a:t>
            </a:r>
            <a:r>
              <a:rPr lang="ar-EG" sz="1600" dirty="0">
                <a:ln/>
                <a:solidFill>
                  <a:srgbClr val="00B050"/>
                </a:solidFill>
              </a:rPr>
              <a:t> الجزء الأكبر من مؤشر نيكي 225.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  <p:pic>
        <p:nvPicPr>
          <p:cNvPr id="8194" name="Picture 2" descr="Canon Logo PNG Transparent &amp; SVG Vector - Freebie Supply">
            <a:extLst>
              <a:ext uri="{FF2B5EF4-FFF2-40B4-BE49-F238E27FC236}">
                <a16:creationId xmlns:a16="http://schemas.microsoft.com/office/drawing/2014/main" id="{70BF0AE2-A424-5A7F-CD27-ECF4EF70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" y="2354816"/>
            <a:ext cx="2381596" cy="6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ny Png Logo - Free Transparent PNG Logos">
            <a:extLst>
              <a:ext uri="{FF2B5EF4-FFF2-40B4-BE49-F238E27FC236}">
                <a16:creationId xmlns:a16="http://schemas.microsoft.com/office/drawing/2014/main" id="{40E26B03-5679-EADA-09D8-B63430B4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2" y="2426696"/>
            <a:ext cx="1803524" cy="31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onda Logo PNG, Honda Logo Transparent Background - FreeIconsPNG">
            <a:extLst>
              <a:ext uri="{FF2B5EF4-FFF2-40B4-BE49-F238E27FC236}">
                <a16:creationId xmlns:a16="http://schemas.microsoft.com/office/drawing/2014/main" id="{AEA9522E-DB02-4E40-4C17-41B277EE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73" y="3583199"/>
            <a:ext cx="2022350" cy="2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Nissan Logo - Free Transparent PNG Logos">
            <a:extLst>
              <a:ext uri="{FF2B5EF4-FFF2-40B4-BE49-F238E27FC236}">
                <a16:creationId xmlns:a16="http://schemas.microsoft.com/office/drawing/2014/main" id="{0C20623C-3FB1-1158-262B-0A3E01B2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03" y="4052456"/>
            <a:ext cx="1644644" cy="14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EEE4FC6-D2CD-3FD7-DF1A-8E4C167C9F03}"/>
              </a:ext>
            </a:extLst>
          </p:cNvPr>
          <p:cNvSpPr/>
          <p:nvPr/>
        </p:nvSpPr>
        <p:spPr>
          <a:xfrm>
            <a:off x="10220388" y="2808525"/>
            <a:ext cx="1782361" cy="802179"/>
          </a:xfrm>
          <a:custGeom>
            <a:avLst/>
            <a:gdLst>
              <a:gd name="connsiteX0" fmla="*/ 133699 w 1782361"/>
              <a:gd name="connsiteY0" fmla="*/ 0 h 802179"/>
              <a:gd name="connsiteX1" fmla="*/ 1782361 w 1782361"/>
              <a:gd name="connsiteY1" fmla="*/ 0 h 802179"/>
              <a:gd name="connsiteX2" fmla="*/ 1782361 w 1782361"/>
              <a:gd name="connsiteY2" fmla="*/ 0 h 802179"/>
              <a:gd name="connsiteX3" fmla="*/ 1782361 w 1782361"/>
              <a:gd name="connsiteY3" fmla="*/ 668480 h 802179"/>
              <a:gd name="connsiteX4" fmla="*/ 1648662 w 1782361"/>
              <a:gd name="connsiteY4" fmla="*/ 802179 h 802179"/>
              <a:gd name="connsiteX5" fmla="*/ 0 w 1782361"/>
              <a:gd name="connsiteY5" fmla="*/ 802179 h 802179"/>
              <a:gd name="connsiteX6" fmla="*/ 0 w 1782361"/>
              <a:gd name="connsiteY6" fmla="*/ 802179 h 802179"/>
              <a:gd name="connsiteX7" fmla="*/ 0 w 1782361"/>
              <a:gd name="connsiteY7" fmla="*/ 133699 h 802179"/>
              <a:gd name="connsiteX8" fmla="*/ 133699 w 1782361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2361" h="802179" fill="none" extrusionOk="0">
                <a:moveTo>
                  <a:pt x="133699" y="0"/>
                </a:moveTo>
                <a:cubicBezTo>
                  <a:pt x="837053" y="9024"/>
                  <a:pt x="995690" y="-31988"/>
                  <a:pt x="1782361" y="0"/>
                </a:cubicBezTo>
                <a:lnTo>
                  <a:pt x="1782361" y="0"/>
                </a:lnTo>
                <a:cubicBezTo>
                  <a:pt x="1749647" y="172459"/>
                  <a:pt x="1811567" y="429293"/>
                  <a:pt x="1782361" y="668480"/>
                </a:cubicBezTo>
                <a:cubicBezTo>
                  <a:pt x="1783309" y="735753"/>
                  <a:pt x="1721162" y="800652"/>
                  <a:pt x="1648662" y="802179"/>
                </a:cubicBezTo>
                <a:cubicBezTo>
                  <a:pt x="1159400" y="880780"/>
                  <a:pt x="285366" y="876900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782361" h="802179" stroke="0" extrusionOk="0">
                <a:moveTo>
                  <a:pt x="133699" y="0"/>
                </a:moveTo>
                <a:cubicBezTo>
                  <a:pt x="905318" y="40505"/>
                  <a:pt x="1308116" y="-137311"/>
                  <a:pt x="1782361" y="0"/>
                </a:cubicBezTo>
                <a:lnTo>
                  <a:pt x="1782361" y="0"/>
                </a:lnTo>
                <a:cubicBezTo>
                  <a:pt x="1840357" y="264698"/>
                  <a:pt x="1839242" y="404093"/>
                  <a:pt x="1782361" y="668480"/>
                </a:cubicBezTo>
                <a:cubicBezTo>
                  <a:pt x="1782310" y="741383"/>
                  <a:pt x="1718700" y="805243"/>
                  <a:pt x="1648662" y="802179"/>
                </a:cubicBezTo>
                <a:cubicBezTo>
                  <a:pt x="1052078" y="734203"/>
                  <a:pt x="389090" y="821418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Nikkei 225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89C423-1BC3-127C-F568-D377B28FEBF0}"/>
              </a:ext>
            </a:extLst>
          </p:cNvPr>
          <p:cNvSpPr/>
          <p:nvPr/>
        </p:nvSpPr>
        <p:spPr>
          <a:xfrm>
            <a:off x="10739483" y="232296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5D62C5-A9E0-E3FE-FA47-2B25ECD0B13B}"/>
              </a:ext>
            </a:extLst>
          </p:cNvPr>
          <p:cNvSpPr/>
          <p:nvPr/>
        </p:nvSpPr>
        <p:spPr>
          <a:xfrm>
            <a:off x="10131591" y="3618126"/>
            <a:ext cx="177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1950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F21651-7136-F1ED-2721-E7B5784EF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1" y="1083455"/>
            <a:ext cx="9093720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2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639.78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NSEI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الهند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الرسملة المرجحة</a:t>
            </a:r>
            <a:endParaRPr lang="en-US" sz="1400" dirty="0"/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62642" y="1073886"/>
            <a:ext cx="9558932" cy="1082171"/>
          </a:xfrm>
          <a:custGeom>
            <a:avLst/>
            <a:gdLst>
              <a:gd name="connsiteX0" fmla="*/ 180365 w 9558932"/>
              <a:gd name="connsiteY0" fmla="*/ 0 h 1082171"/>
              <a:gd name="connsiteX1" fmla="*/ 672740 w 9558932"/>
              <a:gd name="connsiteY1" fmla="*/ 0 h 1082171"/>
              <a:gd name="connsiteX2" fmla="*/ 1165115 w 9558932"/>
              <a:gd name="connsiteY2" fmla="*/ 0 h 1082171"/>
              <a:gd name="connsiteX3" fmla="*/ 1845061 w 9558932"/>
              <a:gd name="connsiteY3" fmla="*/ 0 h 1082171"/>
              <a:gd name="connsiteX4" fmla="*/ 2337435 w 9558932"/>
              <a:gd name="connsiteY4" fmla="*/ 0 h 1082171"/>
              <a:gd name="connsiteX5" fmla="*/ 3017382 w 9558932"/>
              <a:gd name="connsiteY5" fmla="*/ 0 h 1082171"/>
              <a:gd name="connsiteX6" fmla="*/ 3603542 w 9558932"/>
              <a:gd name="connsiteY6" fmla="*/ 0 h 1082171"/>
              <a:gd name="connsiteX7" fmla="*/ 4189702 w 9558932"/>
              <a:gd name="connsiteY7" fmla="*/ 0 h 1082171"/>
              <a:gd name="connsiteX8" fmla="*/ 4869649 w 9558932"/>
              <a:gd name="connsiteY8" fmla="*/ 0 h 1082171"/>
              <a:gd name="connsiteX9" fmla="*/ 5174452 w 9558932"/>
              <a:gd name="connsiteY9" fmla="*/ 0 h 1082171"/>
              <a:gd name="connsiteX10" fmla="*/ 5666827 w 9558932"/>
              <a:gd name="connsiteY10" fmla="*/ 0 h 1082171"/>
              <a:gd name="connsiteX11" fmla="*/ 6065416 w 9558932"/>
              <a:gd name="connsiteY11" fmla="*/ 0 h 1082171"/>
              <a:gd name="connsiteX12" fmla="*/ 6651576 w 9558932"/>
              <a:gd name="connsiteY12" fmla="*/ 0 h 1082171"/>
              <a:gd name="connsiteX13" fmla="*/ 7237737 w 9558932"/>
              <a:gd name="connsiteY13" fmla="*/ 0 h 1082171"/>
              <a:gd name="connsiteX14" fmla="*/ 7917683 w 9558932"/>
              <a:gd name="connsiteY14" fmla="*/ 0 h 1082171"/>
              <a:gd name="connsiteX15" fmla="*/ 8503843 w 9558932"/>
              <a:gd name="connsiteY15" fmla="*/ 0 h 1082171"/>
              <a:gd name="connsiteX16" fmla="*/ 8808647 w 9558932"/>
              <a:gd name="connsiteY16" fmla="*/ 0 h 1082171"/>
              <a:gd name="connsiteX17" fmla="*/ 9558932 w 9558932"/>
              <a:gd name="connsiteY17" fmla="*/ 0 h 1082171"/>
              <a:gd name="connsiteX18" fmla="*/ 9558932 w 9558932"/>
              <a:gd name="connsiteY18" fmla="*/ 0 h 1082171"/>
              <a:gd name="connsiteX19" fmla="*/ 9558932 w 9558932"/>
              <a:gd name="connsiteY19" fmla="*/ 450903 h 1082171"/>
              <a:gd name="connsiteX20" fmla="*/ 9558932 w 9558932"/>
              <a:gd name="connsiteY20" fmla="*/ 901806 h 1082171"/>
              <a:gd name="connsiteX21" fmla="*/ 9378567 w 9558932"/>
              <a:gd name="connsiteY21" fmla="*/ 1082171 h 1082171"/>
              <a:gd name="connsiteX22" fmla="*/ 8886192 w 9558932"/>
              <a:gd name="connsiteY22" fmla="*/ 1082171 h 1082171"/>
              <a:gd name="connsiteX23" fmla="*/ 8206246 w 9558932"/>
              <a:gd name="connsiteY23" fmla="*/ 1082171 h 1082171"/>
              <a:gd name="connsiteX24" fmla="*/ 7432514 w 9558932"/>
              <a:gd name="connsiteY24" fmla="*/ 1082171 h 1082171"/>
              <a:gd name="connsiteX25" fmla="*/ 7033925 w 9558932"/>
              <a:gd name="connsiteY25" fmla="*/ 1082171 h 1082171"/>
              <a:gd name="connsiteX26" fmla="*/ 6635336 w 9558932"/>
              <a:gd name="connsiteY26" fmla="*/ 1082171 h 1082171"/>
              <a:gd name="connsiteX27" fmla="*/ 6330533 w 9558932"/>
              <a:gd name="connsiteY27" fmla="*/ 1082171 h 1082171"/>
              <a:gd name="connsiteX28" fmla="*/ 5650587 w 9558932"/>
              <a:gd name="connsiteY28" fmla="*/ 1082171 h 1082171"/>
              <a:gd name="connsiteX29" fmla="*/ 5345783 w 9558932"/>
              <a:gd name="connsiteY29" fmla="*/ 1082171 h 1082171"/>
              <a:gd name="connsiteX30" fmla="*/ 4759623 w 9558932"/>
              <a:gd name="connsiteY30" fmla="*/ 1082171 h 1082171"/>
              <a:gd name="connsiteX31" fmla="*/ 4079677 w 9558932"/>
              <a:gd name="connsiteY31" fmla="*/ 1082171 h 1082171"/>
              <a:gd name="connsiteX32" fmla="*/ 3681088 w 9558932"/>
              <a:gd name="connsiteY32" fmla="*/ 1082171 h 1082171"/>
              <a:gd name="connsiteX33" fmla="*/ 2907356 w 9558932"/>
              <a:gd name="connsiteY33" fmla="*/ 1082171 h 1082171"/>
              <a:gd name="connsiteX34" fmla="*/ 2414981 w 9558932"/>
              <a:gd name="connsiteY34" fmla="*/ 1082171 h 1082171"/>
              <a:gd name="connsiteX35" fmla="*/ 1922606 w 9558932"/>
              <a:gd name="connsiteY35" fmla="*/ 1082171 h 1082171"/>
              <a:gd name="connsiteX36" fmla="*/ 1148874 w 9558932"/>
              <a:gd name="connsiteY36" fmla="*/ 1082171 h 1082171"/>
              <a:gd name="connsiteX37" fmla="*/ 0 w 9558932"/>
              <a:gd name="connsiteY37" fmla="*/ 1082171 h 1082171"/>
              <a:gd name="connsiteX38" fmla="*/ 0 w 9558932"/>
              <a:gd name="connsiteY38" fmla="*/ 1082171 h 1082171"/>
              <a:gd name="connsiteX39" fmla="*/ 0 w 9558932"/>
              <a:gd name="connsiteY39" fmla="*/ 622250 h 1082171"/>
              <a:gd name="connsiteX40" fmla="*/ 0 w 9558932"/>
              <a:gd name="connsiteY40" fmla="*/ 180365 h 1082171"/>
              <a:gd name="connsiteX41" fmla="*/ 180365 w 9558932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558932" h="1082171" fill="none" extrusionOk="0">
                <a:moveTo>
                  <a:pt x="180365" y="0"/>
                </a:moveTo>
                <a:cubicBezTo>
                  <a:pt x="282406" y="-4175"/>
                  <a:pt x="556641" y="53185"/>
                  <a:pt x="672740" y="0"/>
                </a:cubicBezTo>
                <a:cubicBezTo>
                  <a:pt x="788840" y="-53185"/>
                  <a:pt x="1003565" y="33103"/>
                  <a:pt x="1165115" y="0"/>
                </a:cubicBezTo>
                <a:cubicBezTo>
                  <a:pt x="1326665" y="-33103"/>
                  <a:pt x="1600680" y="8515"/>
                  <a:pt x="1845061" y="0"/>
                </a:cubicBezTo>
                <a:cubicBezTo>
                  <a:pt x="2089442" y="-8515"/>
                  <a:pt x="2181668" y="54999"/>
                  <a:pt x="2337435" y="0"/>
                </a:cubicBezTo>
                <a:cubicBezTo>
                  <a:pt x="2493202" y="-54999"/>
                  <a:pt x="2721631" y="29109"/>
                  <a:pt x="3017382" y="0"/>
                </a:cubicBezTo>
                <a:cubicBezTo>
                  <a:pt x="3313133" y="-29109"/>
                  <a:pt x="3445182" y="22587"/>
                  <a:pt x="3603542" y="0"/>
                </a:cubicBezTo>
                <a:cubicBezTo>
                  <a:pt x="3761902" y="-22587"/>
                  <a:pt x="4001916" y="17700"/>
                  <a:pt x="4189702" y="0"/>
                </a:cubicBezTo>
                <a:cubicBezTo>
                  <a:pt x="4377488" y="-17700"/>
                  <a:pt x="4574533" y="59328"/>
                  <a:pt x="4869649" y="0"/>
                </a:cubicBezTo>
                <a:cubicBezTo>
                  <a:pt x="5164765" y="-59328"/>
                  <a:pt x="5056790" y="20817"/>
                  <a:pt x="5174452" y="0"/>
                </a:cubicBezTo>
                <a:cubicBezTo>
                  <a:pt x="5292114" y="-20817"/>
                  <a:pt x="5496804" y="33210"/>
                  <a:pt x="5666827" y="0"/>
                </a:cubicBezTo>
                <a:cubicBezTo>
                  <a:pt x="5836850" y="-33210"/>
                  <a:pt x="5958491" y="42276"/>
                  <a:pt x="6065416" y="0"/>
                </a:cubicBezTo>
                <a:cubicBezTo>
                  <a:pt x="6172341" y="-42276"/>
                  <a:pt x="6439855" y="37127"/>
                  <a:pt x="6651576" y="0"/>
                </a:cubicBezTo>
                <a:cubicBezTo>
                  <a:pt x="6863297" y="-37127"/>
                  <a:pt x="7013675" y="19383"/>
                  <a:pt x="7237737" y="0"/>
                </a:cubicBezTo>
                <a:cubicBezTo>
                  <a:pt x="7461799" y="-19383"/>
                  <a:pt x="7712000" y="52164"/>
                  <a:pt x="7917683" y="0"/>
                </a:cubicBezTo>
                <a:cubicBezTo>
                  <a:pt x="8123366" y="-52164"/>
                  <a:pt x="8282826" y="6519"/>
                  <a:pt x="8503843" y="0"/>
                </a:cubicBezTo>
                <a:cubicBezTo>
                  <a:pt x="8724860" y="-6519"/>
                  <a:pt x="8727068" y="11376"/>
                  <a:pt x="8808647" y="0"/>
                </a:cubicBezTo>
                <a:cubicBezTo>
                  <a:pt x="8890226" y="-11376"/>
                  <a:pt x="9403294" y="3002"/>
                  <a:pt x="9558932" y="0"/>
                </a:cubicBezTo>
                <a:lnTo>
                  <a:pt x="9558932" y="0"/>
                </a:lnTo>
                <a:cubicBezTo>
                  <a:pt x="9583178" y="117718"/>
                  <a:pt x="9531606" y="311965"/>
                  <a:pt x="9558932" y="450903"/>
                </a:cubicBezTo>
                <a:cubicBezTo>
                  <a:pt x="9586258" y="589841"/>
                  <a:pt x="9536206" y="698581"/>
                  <a:pt x="9558932" y="901806"/>
                </a:cubicBezTo>
                <a:cubicBezTo>
                  <a:pt x="9548306" y="977002"/>
                  <a:pt x="9476241" y="1077489"/>
                  <a:pt x="9378567" y="1082171"/>
                </a:cubicBezTo>
                <a:cubicBezTo>
                  <a:pt x="9232347" y="1107424"/>
                  <a:pt x="8990535" y="1051400"/>
                  <a:pt x="8886192" y="1082171"/>
                </a:cubicBezTo>
                <a:cubicBezTo>
                  <a:pt x="8781850" y="1112942"/>
                  <a:pt x="8450076" y="1037941"/>
                  <a:pt x="8206246" y="1082171"/>
                </a:cubicBezTo>
                <a:cubicBezTo>
                  <a:pt x="7962416" y="1126401"/>
                  <a:pt x="7605087" y="1013781"/>
                  <a:pt x="7432514" y="1082171"/>
                </a:cubicBezTo>
                <a:cubicBezTo>
                  <a:pt x="7259941" y="1150561"/>
                  <a:pt x="7120877" y="1075714"/>
                  <a:pt x="7033925" y="1082171"/>
                </a:cubicBezTo>
                <a:cubicBezTo>
                  <a:pt x="6946973" y="1088628"/>
                  <a:pt x="6760058" y="1069237"/>
                  <a:pt x="6635336" y="1082171"/>
                </a:cubicBezTo>
                <a:cubicBezTo>
                  <a:pt x="6510614" y="1095105"/>
                  <a:pt x="6455164" y="1069176"/>
                  <a:pt x="6330533" y="1082171"/>
                </a:cubicBezTo>
                <a:cubicBezTo>
                  <a:pt x="6205902" y="1095166"/>
                  <a:pt x="5889444" y="1053812"/>
                  <a:pt x="5650587" y="1082171"/>
                </a:cubicBezTo>
                <a:cubicBezTo>
                  <a:pt x="5411730" y="1110530"/>
                  <a:pt x="5448472" y="1053809"/>
                  <a:pt x="5345783" y="1082171"/>
                </a:cubicBezTo>
                <a:cubicBezTo>
                  <a:pt x="5243094" y="1110533"/>
                  <a:pt x="4995601" y="1050750"/>
                  <a:pt x="4759623" y="1082171"/>
                </a:cubicBezTo>
                <a:cubicBezTo>
                  <a:pt x="4523645" y="1113592"/>
                  <a:pt x="4239971" y="1040650"/>
                  <a:pt x="4079677" y="1082171"/>
                </a:cubicBezTo>
                <a:cubicBezTo>
                  <a:pt x="3919383" y="1123692"/>
                  <a:pt x="3776327" y="1041556"/>
                  <a:pt x="3681088" y="1082171"/>
                </a:cubicBezTo>
                <a:cubicBezTo>
                  <a:pt x="3585849" y="1122786"/>
                  <a:pt x="3187210" y="1027983"/>
                  <a:pt x="2907356" y="1082171"/>
                </a:cubicBezTo>
                <a:cubicBezTo>
                  <a:pt x="2627502" y="1136359"/>
                  <a:pt x="2563296" y="1063676"/>
                  <a:pt x="2414981" y="1082171"/>
                </a:cubicBezTo>
                <a:cubicBezTo>
                  <a:pt x="2266666" y="1100666"/>
                  <a:pt x="2163299" y="1078551"/>
                  <a:pt x="1922606" y="1082171"/>
                </a:cubicBezTo>
                <a:cubicBezTo>
                  <a:pt x="1681913" y="1085791"/>
                  <a:pt x="1449851" y="1081927"/>
                  <a:pt x="1148874" y="1082171"/>
                </a:cubicBezTo>
                <a:cubicBezTo>
                  <a:pt x="847897" y="1082415"/>
                  <a:pt x="435720" y="1069481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558932" h="1082171" stroke="0" extrusionOk="0">
                <a:moveTo>
                  <a:pt x="180365" y="0"/>
                </a:moveTo>
                <a:cubicBezTo>
                  <a:pt x="433930" y="-46063"/>
                  <a:pt x="576571" y="53006"/>
                  <a:pt x="860311" y="0"/>
                </a:cubicBezTo>
                <a:cubicBezTo>
                  <a:pt x="1144051" y="-53006"/>
                  <a:pt x="1091553" y="44293"/>
                  <a:pt x="1258900" y="0"/>
                </a:cubicBezTo>
                <a:cubicBezTo>
                  <a:pt x="1426247" y="-44293"/>
                  <a:pt x="1438867" y="8074"/>
                  <a:pt x="1563704" y="0"/>
                </a:cubicBezTo>
                <a:cubicBezTo>
                  <a:pt x="1688541" y="-8074"/>
                  <a:pt x="1785928" y="31671"/>
                  <a:pt x="1962293" y="0"/>
                </a:cubicBezTo>
                <a:cubicBezTo>
                  <a:pt x="2138658" y="-31671"/>
                  <a:pt x="2266105" y="20870"/>
                  <a:pt x="2360882" y="0"/>
                </a:cubicBezTo>
                <a:cubicBezTo>
                  <a:pt x="2455659" y="-20870"/>
                  <a:pt x="2732975" y="34851"/>
                  <a:pt x="2853257" y="0"/>
                </a:cubicBezTo>
                <a:cubicBezTo>
                  <a:pt x="2973539" y="-34851"/>
                  <a:pt x="3180797" y="22960"/>
                  <a:pt x="3345631" y="0"/>
                </a:cubicBezTo>
                <a:cubicBezTo>
                  <a:pt x="3510465" y="-22960"/>
                  <a:pt x="3756236" y="68695"/>
                  <a:pt x="3931792" y="0"/>
                </a:cubicBezTo>
                <a:cubicBezTo>
                  <a:pt x="4107348" y="-68695"/>
                  <a:pt x="4369130" y="45784"/>
                  <a:pt x="4517952" y="0"/>
                </a:cubicBezTo>
                <a:cubicBezTo>
                  <a:pt x="4666774" y="-45784"/>
                  <a:pt x="4816349" y="26833"/>
                  <a:pt x="5010327" y="0"/>
                </a:cubicBezTo>
                <a:cubicBezTo>
                  <a:pt x="5204305" y="-26833"/>
                  <a:pt x="5246229" y="1946"/>
                  <a:pt x="5315130" y="0"/>
                </a:cubicBezTo>
                <a:cubicBezTo>
                  <a:pt x="5384031" y="-1946"/>
                  <a:pt x="5763598" y="37549"/>
                  <a:pt x="5901291" y="0"/>
                </a:cubicBezTo>
                <a:cubicBezTo>
                  <a:pt x="6038984" y="-37549"/>
                  <a:pt x="6434310" y="48385"/>
                  <a:pt x="6581237" y="0"/>
                </a:cubicBezTo>
                <a:cubicBezTo>
                  <a:pt x="6728164" y="-48385"/>
                  <a:pt x="7028262" y="2427"/>
                  <a:pt x="7354969" y="0"/>
                </a:cubicBezTo>
                <a:cubicBezTo>
                  <a:pt x="7681676" y="-2427"/>
                  <a:pt x="7593370" y="31656"/>
                  <a:pt x="7753558" y="0"/>
                </a:cubicBezTo>
                <a:cubicBezTo>
                  <a:pt x="7913746" y="-31656"/>
                  <a:pt x="7924634" y="12463"/>
                  <a:pt x="8058361" y="0"/>
                </a:cubicBezTo>
                <a:cubicBezTo>
                  <a:pt x="8192088" y="-12463"/>
                  <a:pt x="8495982" y="51029"/>
                  <a:pt x="8644522" y="0"/>
                </a:cubicBezTo>
                <a:cubicBezTo>
                  <a:pt x="8793062" y="-51029"/>
                  <a:pt x="8842752" y="30503"/>
                  <a:pt x="8949325" y="0"/>
                </a:cubicBezTo>
                <a:cubicBezTo>
                  <a:pt x="9055898" y="-30503"/>
                  <a:pt x="9398619" y="63812"/>
                  <a:pt x="9558932" y="0"/>
                </a:cubicBezTo>
                <a:lnTo>
                  <a:pt x="9558932" y="0"/>
                </a:lnTo>
                <a:cubicBezTo>
                  <a:pt x="9592117" y="190817"/>
                  <a:pt x="9525426" y="352876"/>
                  <a:pt x="9558932" y="441885"/>
                </a:cubicBezTo>
                <a:cubicBezTo>
                  <a:pt x="9592438" y="530895"/>
                  <a:pt x="9553972" y="778299"/>
                  <a:pt x="9558932" y="901806"/>
                </a:cubicBezTo>
                <a:cubicBezTo>
                  <a:pt x="9539471" y="1009960"/>
                  <a:pt x="9451416" y="1093371"/>
                  <a:pt x="9378567" y="1082171"/>
                </a:cubicBezTo>
                <a:cubicBezTo>
                  <a:pt x="9244961" y="1108457"/>
                  <a:pt x="9134768" y="1041599"/>
                  <a:pt x="8979978" y="1082171"/>
                </a:cubicBezTo>
                <a:cubicBezTo>
                  <a:pt x="8825188" y="1122743"/>
                  <a:pt x="8422577" y="1079431"/>
                  <a:pt x="8206246" y="1082171"/>
                </a:cubicBezTo>
                <a:cubicBezTo>
                  <a:pt x="7989915" y="1084911"/>
                  <a:pt x="7989715" y="1055687"/>
                  <a:pt x="7807657" y="1082171"/>
                </a:cubicBezTo>
                <a:cubicBezTo>
                  <a:pt x="7625599" y="1108655"/>
                  <a:pt x="7230903" y="999309"/>
                  <a:pt x="7033925" y="1082171"/>
                </a:cubicBezTo>
                <a:cubicBezTo>
                  <a:pt x="6836947" y="1165033"/>
                  <a:pt x="6593794" y="1061652"/>
                  <a:pt x="6260193" y="1082171"/>
                </a:cubicBezTo>
                <a:cubicBezTo>
                  <a:pt x="5926592" y="1102690"/>
                  <a:pt x="5909076" y="1045816"/>
                  <a:pt x="5674033" y="1082171"/>
                </a:cubicBezTo>
                <a:cubicBezTo>
                  <a:pt x="5438990" y="1118526"/>
                  <a:pt x="5151770" y="1060359"/>
                  <a:pt x="4994087" y="1082171"/>
                </a:cubicBezTo>
                <a:cubicBezTo>
                  <a:pt x="4836404" y="1103983"/>
                  <a:pt x="4744453" y="1067865"/>
                  <a:pt x="4595498" y="1082171"/>
                </a:cubicBezTo>
                <a:cubicBezTo>
                  <a:pt x="4446543" y="1096477"/>
                  <a:pt x="4291982" y="1067761"/>
                  <a:pt x="4009337" y="1082171"/>
                </a:cubicBezTo>
                <a:cubicBezTo>
                  <a:pt x="3726692" y="1096581"/>
                  <a:pt x="3614599" y="1024386"/>
                  <a:pt x="3329391" y="1082171"/>
                </a:cubicBezTo>
                <a:cubicBezTo>
                  <a:pt x="3044183" y="1139956"/>
                  <a:pt x="2951813" y="1030738"/>
                  <a:pt x="2649445" y="1082171"/>
                </a:cubicBezTo>
                <a:cubicBezTo>
                  <a:pt x="2347077" y="1133604"/>
                  <a:pt x="2424501" y="1047009"/>
                  <a:pt x="2344642" y="1082171"/>
                </a:cubicBezTo>
                <a:cubicBezTo>
                  <a:pt x="2264783" y="1117333"/>
                  <a:pt x="2112693" y="1081477"/>
                  <a:pt x="1946053" y="1082171"/>
                </a:cubicBezTo>
                <a:cubicBezTo>
                  <a:pt x="1779413" y="1082865"/>
                  <a:pt x="1584628" y="1076683"/>
                  <a:pt x="1453678" y="1082171"/>
                </a:cubicBezTo>
                <a:cubicBezTo>
                  <a:pt x="1322728" y="1087659"/>
                  <a:pt x="1142898" y="1059388"/>
                  <a:pt x="1055089" y="1082171"/>
                </a:cubicBezTo>
                <a:cubicBezTo>
                  <a:pt x="967280" y="1104954"/>
                  <a:pt x="243724" y="1062316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البورصة الوطنية في الهند هي واحدة من الأسرع نموا في العالم. واحد من اثنين من المؤشرات الرئيسية هو نيفتي 50. ويشمل </a:t>
            </a:r>
            <a:r>
              <a:rPr lang="ar-EG" sz="1600" dirty="0">
                <a:ln/>
                <a:solidFill>
                  <a:srgbClr val="FF0000"/>
                </a:solidFill>
              </a:rPr>
              <a:t>50 شركة مع أكبر رأس المال</a:t>
            </a:r>
            <a:r>
              <a:rPr lang="ar-EG" sz="1600" dirty="0">
                <a:ln/>
                <a:solidFill>
                  <a:srgbClr val="00B050"/>
                </a:solidFill>
              </a:rPr>
              <a:t>. 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725600" y="2388494"/>
            <a:ext cx="8100124" cy="1464455"/>
          </a:xfrm>
          <a:custGeom>
            <a:avLst/>
            <a:gdLst>
              <a:gd name="connsiteX0" fmla="*/ 244081 w 8100124"/>
              <a:gd name="connsiteY0" fmla="*/ 0 h 1464455"/>
              <a:gd name="connsiteX1" fmla="*/ 883787 w 8100124"/>
              <a:gd name="connsiteY1" fmla="*/ 0 h 1464455"/>
              <a:gd name="connsiteX2" fmla="*/ 1287812 w 8100124"/>
              <a:gd name="connsiteY2" fmla="*/ 0 h 1464455"/>
              <a:gd name="connsiteX3" fmla="*/ 1927519 w 8100124"/>
              <a:gd name="connsiteY3" fmla="*/ 0 h 1464455"/>
              <a:gd name="connsiteX4" fmla="*/ 2331544 w 8100124"/>
              <a:gd name="connsiteY4" fmla="*/ 0 h 1464455"/>
              <a:gd name="connsiteX5" fmla="*/ 2735569 w 8100124"/>
              <a:gd name="connsiteY5" fmla="*/ 0 h 1464455"/>
              <a:gd name="connsiteX6" fmla="*/ 3218154 w 8100124"/>
              <a:gd name="connsiteY6" fmla="*/ 0 h 1464455"/>
              <a:gd name="connsiteX7" fmla="*/ 3857861 w 8100124"/>
              <a:gd name="connsiteY7" fmla="*/ 0 h 1464455"/>
              <a:gd name="connsiteX8" fmla="*/ 4340446 w 8100124"/>
              <a:gd name="connsiteY8" fmla="*/ 0 h 1464455"/>
              <a:gd name="connsiteX9" fmla="*/ 4980153 w 8100124"/>
              <a:gd name="connsiteY9" fmla="*/ 0 h 1464455"/>
              <a:gd name="connsiteX10" fmla="*/ 5541299 w 8100124"/>
              <a:gd name="connsiteY10" fmla="*/ 0 h 1464455"/>
              <a:gd name="connsiteX11" fmla="*/ 6102444 w 8100124"/>
              <a:gd name="connsiteY11" fmla="*/ 0 h 1464455"/>
              <a:gd name="connsiteX12" fmla="*/ 6742151 w 8100124"/>
              <a:gd name="connsiteY12" fmla="*/ 0 h 1464455"/>
              <a:gd name="connsiteX13" fmla="*/ 7067615 w 8100124"/>
              <a:gd name="connsiteY13" fmla="*/ 0 h 1464455"/>
              <a:gd name="connsiteX14" fmla="*/ 7550201 w 8100124"/>
              <a:gd name="connsiteY14" fmla="*/ 0 h 1464455"/>
              <a:gd name="connsiteX15" fmla="*/ 8100124 w 8100124"/>
              <a:gd name="connsiteY15" fmla="*/ 0 h 1464455"/>
              <a:gd name="connsiteX16" fmla="*/ 8100124 w 8100124"/>
              <a:gd name="connsiteY16" fmla="*/ 0 h 1464455"/>
              <a:gd name="connsiteX17" fmla="*/ 8100124 w 8100124"/>
              <a:gd name="connsiteY17" fmla="*/ 406791 h 1464455"/>
              <a:gd name="connsiteX18" fmla="*/ 8100124 w 8100124"/>
              <a:gd name="connsiteY18" fmla="*/ 825786 h 1464455"/>
              <a:gd name="connsiteX19" fmla="*/ 8100124 w 8100124"/>
              <a:gd name="connsiteY19" fmla="*/ 1220374 h 1464455"/>
              <a:gd name="connsiteX20" fmla="*/ 7856043 w 8100124"/>
              <a:gd name="connsiteY20" fmla="*/ 1464455 h 1464455"/>
              <a:gd name="connsiteX21" fmla="*/ 7137776 w 8100124"/>
              <a:gd name="connsiteY21" fmla="*/ 1464455 h 1464455"/>
              <a:gd name="connsiteX22" fmla="*/ 6733751 w 8100124"/>
              <a:gd name="connsiteY22" fmla="*/ 1464455 h 1464455"/>
              <a:gd name="connsiteX23" fmla="*/ 6094045 w 8100124"/>
              <a:gd name="connsiteY23" fmla="*/ 1464455 h 1464455"/>
              <a:gd name="connsiteX24" fmla="*/ 5611459 w 8100124"/>
              <a:gd name="connsiteY24" fmla="*/ 1464455 h 1464455"/>
              <a:gd name="connsiteX25" fmla="*/ 5285995 w 8100124"/>
              <a:gd name="connsiteY25" fmla="*/ 1464455 h 1464455"/>
              <a:gd name="connsiteX26" fmla="*/ 4881970 w 8100124"/>
              <a:gd name="connsiteY26" fmla="*/ 1464455 h 1464455"/>
              <a:gd name="connsiteX27" fmla="*/ 4242263 w 8100124"/>
              <a:gd name="connsiteY27" fmla="*/ 1464455 h 1464455"/>
              <a:gd name="connsiteX28" fmla="*/ 3523996 w 8100124"/>
              <a:gd name="connsiteY28" fmla="*/ 1464455 h 1464455"/>
              <a:gd name="connsiteX29" fmla="*/ 3119971 w 8100124"/>
              <a:gd name="connsiteY29" fmla="*/ 1464455 h 1464455"/>
              <a:gd name="connsiteX30" fmla="*/ 2715946 w 8100124"/>
              <a:gd name="connsiteY30" fmla="*/ 1464455 h 1464455"/>
              <a:gd name="connsiteX31" fmla="*/ 2390482 w 8100124"/>
              <a:gd name="connsiteY31" fmla="*/ 1464455 h 1464455"/>
              <a:gd name="connsiteX32" fmla="*/ 1750775 w 8100124"/>
              <a:gd name="connsiteY32" fmla="*/ 1464455 h 1464455"/>
              <a:gd name="connsiteX33" fmla="*/ 1425311 w 8100124"/>
              <a:gd name="connsiteY33" fmla="*/ 1464455 h 1464455"/>
              <a:gd name="connsiteX34" fmla="*/ 864165 w 8100124"/>
              <a:gd name="connsiteY34" fmla="*/ 1464455 h 1464455"/>
              <a:gd name="connsiteX35" fmla="*/ 0 w 8100124"/>
              <a:gd name="connsiteY35" fmla="*/ 1464455 h 1464455"/>
              <a:gd name="connsiteX36" fmla="*/ 0 w 8100124"/>
              <a:gd name="connsiteY36" fmla="*/ 1464455 h 1464455"/>
              <a:gd name="connsiteX37" fmla="*/ 0 w 8100124"/>
              <a:gd name="connsiteY37" fmla="*/ 1082071 h 1464455"/>
              <a:gd name="connsiteX38" fmla="*/ 0 w 8100124"/>
              <a:gd name="connsiteY38" fmla="*/ 711891 h 1464455"/>
              <a:gd name="connsiteX39" fmla="*/ 0 w 8100124"/>
              <a:gd name="connsiteY39" fmla="*/ 244081 h 1464455"/>
              <a:gd name="connsiteX40" fmla="*/ 244081 w 8100124"/>
              <a:gd name="connsiteY40" fmla="*/ 0 h 146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0124" h="1464455" fill="none" extrusionOk="0">
                <a:moveTo>
                  <a:pt x="244081" y="0"/>
                </a:moveTo>
                <a:cubicBezTo>
                  <a:pt x="512648" y="-28971"/>
                  <a:pt x="626572" y="14393"/>
                  <a:pt x="883787" y="0"/>
                </a:cubicBezTo>
                <a:cubicBezTo>
                  <a:pt x="1141002" y="-14393"/>
                  <a:pt x="1191213" y="2311"/>
                  <a:pt x="1287812" y="0"/>
                </a:cubicBezTo>
                <a:cubicBezTo>
                  <a:pt x="1384412" y="-2311"/>
                  <a:pt x="1693825" y="1090"/>
                  <a:pt x="1927519" y="0"/>
                </a:cubicBezTo>
                <a:cubicBezTo>
                  <a:pt x="2161213" y="-1090"/>
                  <a:pt x="2240248" y="1741"/>
                  <a:pt x="2331544" y="0"/>
                </a:cubicBezTo>
                <a:cubicBezTo>
                  <a:pt x="2422840" y="-1741"/>
                  <a:pt x="2591722" y="33736"/>
                  <a:pt x="2735569" y="0"/>
                </a:cubicBezTo>
                <a:cubicBezTo>
                  <a:pt x="2879417" y="-33736"/>
                  <a:pt x="3055532" y="23970"/>
                  <a:pt x="3218154" y="0"/>
                </a:cubicBezTo>
                <a:cubicBezTo>
                  <a:pt x="3380777" y="-23970"/>
                  <a:pt x="3629225" y="29232"/>
                  <a:pt x="3857861" y="0"/>
                </a:cubicBezTo>
                <a:cubicBezTo>
                  <a:pt x="4086497" y="-29232"/>
                  <a:pt x="4139699" y="36767"/>
                  <a:pt x="4340446" y="0"/>
                </a:cubicBezTo>
                <a:cubicBezTo>
                  <a:pt x="4541194" y="-36767"/>
                  <a:pt x="4767395" y="2278"/>
                  <a:pt x="4980153" y="0"/>
                </a:cubicBezTo>
                <a:cubicBezTo>
                  <a:pt x="5192911" y="-2278"/>
                  <a:pt x="5275038" y="14402"/>
                  <a:pt x="5541299" y="0"/>
                </a:cubicBezTo>
                <a:cubicBezTo>
                  <a:pt x="5807560" y="-14402"/>
                  <a:pt x="5953254" y="55412"/>
                  <a:pt x="6102444" y="0"/>
                </a:cubicBezTo>
                <a:cubicBezTo>
                  <a:pt x="6251634" y="-55412"/>
                  <a:pt x="6445580" y="72348"/>
                  <a:pt x="6742151" y="0"/>
                </a:cubicBezTo>
                <a:cubicBezTo>
                  <a:pt x="7038722" y="-72348"/>
                  <a:pt x="6996503" y="34057"/>
                  <a:pt x="7067615" y="0"/>
                </a:cubicBezTo>
                <a:cubicBezTo>
                  <a:pt x="7138727" y="-34057"/>
                  <a:pt x="7405378" y="36247"/>
                  <a:pt x="7550201" y="0"/>
                </a:cubicBezTo>
                <a:cubicBezTo>
                  <a:pt x="7695024" y="-36247"/>
                  <a:pt x="7866982" y="30319"/>
                  <a:pt x="8100124" y="0"/>
                </a:cubicBezTo>
                <a:lnTo>
                  <a:pt x="8100124" y="0"/>
                </a:lnTo>
                <a:cubicBezTo>
                  <a:pt x="8111882" y="197833"/>
                  <a:pt x="8057146" y="322691"/>
                  <a:pt x="8100124" y="406791"/>
                </a:cubicBezTo>
                <a:cubicBezTo>
                  <a:pt x="8143102" y="490891"/>
                  <a:pt x="8076365" y="681375"/>
                  <a:pt x="8100124" y="825786"/>
                </a:cubicBezTo>
                <a:cubicBezTo>
                  <a:pt x="8123883" y="970198"/>
                  <a:pt x="8060143" y="1081771"/>
                  <a:pt x="8100124" y="1220374"/>
                </a:cubicBezTo>
                <a:cubicBezTo>
                  <a:pt x="8081377" y="1371998"/>
                  <a:pt x="7978450" y="1491015"/>
                  <a:pt x="7856043" y="1464455"/>
                </a:cubicBezTo>
                <a:cubicBezTo>
                  <a:pt x="7616123" y="1470727"/>
                  <a:pt x="7473309" y="1382572"/>
                  <a:pt x="7137776" y="1464455"/>
                </a:cubicBezTo>
                <a:cubicBezTo>
                  <a:pt x="6802243" y="1546338"/>
                  <a:pt x="6916660" y="1440675"/>
                  <a:pt x="6733751" y="1464455"/>
                </a:cubicBezTo>
                <a:cubicBezTo>
                  <a:pt x="6550842" y="1488235"/>
                  <a:pt x="6391896" y="1440274"/>
                  <a:pt x="6094045" y="1464455"/>
                </a:cubicBezTo>
                <a:cubicBezTo>
                  <a:pt x="5796194" y="1488636"/>
                  <a:pt x="5803673" y="1438323"/>
                  <a:pt x="5611459" y="1464455"/>
                </a:cubicBezTo>
                <a:cubicBezTo>
                  <a:pt x="5419245" y="1490587"/>
                  <a:pt x="5360467" y="1426351"/>
                  <a:pt x="5285995" y="1464455"/>
                </a:cubicBezTo>
                <a:cubicBezTo>
                  <a:pt x="5211523" y="1502559"/>
                  <a:pt x="5019407" y="1427600"/>
                  <a:pt x="4881970" y="1464455"/>
                </a:cubicBezTo>
                <a:cubicBezTo>
                  <a:pt x="4744533" y="1501310"/>
                  <a:pt x="4476225" y="1414070"/>
                  <a:pt x="4242263" y="1464455"/>
                </a:cubicBezTo>
                <a:cubicBezTo>
                  <a:pt x="4008301" y="1514840"/>
                  <a:pt x="3882474" y="1395552"/>
                  <a:pt x="3523996" y="1464455"/>
                </a:cubicBezTo>
                <a:cubicBezTo>
                  <a:pt x="3165518" y="1533358"/>
                  <a:pt x="3206978" y="1424310"/>
                  <a:pt x="3119971" y="1464455"/>
                </a:cubicBezTo>
                <a:cubicBezTo>
                  <a:pt x="3032964" y="1504600"/>
                  <a:pt x="2812528" y="1442890"/>
                  <a:pt x="2715946" y="1464455"/>
                </a:cubicBezTo>
                <a:cubicBezTo>
                  <a:pt x="2619365" y="1486020"/>
                  <a:pt x="2490883" y="1448061"/>
                  <a:pt x="2390482" y="1464455"/>
                </a:cubicBezTo>
                <a:cubicBezTo>
                  <a:pt x="2290081" y="1480849"/>
                  <a:pt x="1911643" y="1427950"/>
                  <a:pt x="1750775" y="1464455"/>
                </a:cubicBezTo>
                <a:cubicBezTo>
                  <a:pt x="1589907" y="1500960"/>
                  <a:pt x="1509547" y="1460608"/>
                  <a:pt x="1425311" y="1464455"/>
                </a:cubicBezTo>
                <a:cubicBezTo>
                  <a:pt x="1341075" y="1468302"/>
                  <a:pt x="1075309" y="1447878"/>
                  <a:pt x="864165" y="1464455"/>
                </a:cubicBezTo>
                <a:cubicBezTo>
                  <a:pt x="653021" y="1481032"/>
                  <a:pt x="208552" y="1450661"/>
                  <a:pt x="0" y="1464455"/>
                </a:cubicBezTo>
                <a:lnTo>
                  <a:pt x="0" y="1464455"/>
                </a:lnTo>
                <a:cubicBezTo>
                  <a:pt x="-7036" y="1361227"/>
                  <a:pt x="8461" y="1202167"/>
                  <a:pt x="0" y="1082071"/>
                </a:cubicBezTo>
                <a:cubicBezTo>
                  <a:pt x="-8461" y="961975"/>
                  <a:pt x="32123" y="844886"/>
                  <a:pt x="0" y="711891"/>
                </a:cubicBezTo>
                <a:cubicBezTo>
                  <a:pt x="-32123" y="578896"/>
                  <a:pt x="6340" y="383384"/>
                  <a:pt x="0" y="244081"/>
                </a:cubicBezTo>
                <a:cubicBezTo>
                  <a:pt x="-4297" y="111362"/>
                  <a:pt x="92719" y="10056"/>
                  <a:pt x="244081" y="0"/>
                </a:cubicBezTo>
                <a:close/>
              </a:path>
              <a:path w="8100124" h="1464455" stroke="0" extrusionOk="0">
                <a:moveTo>
                  <a:pt x="244081" y="0"/>
                </a:moveTo>
                <a:cubicBezTo>
                  <a:pt x="388289" y="-60631"/>
                  <a:pt x="715761" y="60120"/>
                  <a:pt x="883787" y="0"/>
                </a:cubicBezTo>
                <a:cubicBezTo>
                  <a:pt x="1051813" y="-60120"/>
                  <a:pt x="1123069" y="11065"/>
                  <a:pt x="1287812" y="0"/>
                </a:cubicBezTo>
                <a:cubicBezTo>
                  <a:pt x="1452556" y="-11065"/>
                  <a:pt x="1491484" y="26810"/>
                  <a:pt x="1613277" y="0"/>
                </a:cubicBezTo>
                <a:cubicBezTo>
                  <a:pt x="1735071" y="-26810"/>
                  <a:pt x="1857847" y="8487"/>
                  <a:pt x="2017302" y="0"/>
                </a:cubicBezTo>
                <a:cubicBezTo>
                  <a:pt x="2176758" y="-8487"/>
                  <a:pt x="2278070" y="22279"/>
                  <a:pt x="2421327" y="0"/>
                </a:cubicBezTo>
                <a:cubicBezTo>
                  <a:pt x="2564585" y="-22279"/>
                  <a:pt x="2746734" y="19824"/>
                  <a:pt x="2903913" y="0"/>
                </a:cubicBezTo>
                <a:cubicBezTo>
                  <a:pt x="3061092" y="-19824"/>
                  <a:pt x="3150914" y="12753"/>
                  <a:pt x="3386498" y="0"/>
                </a:cubicBezTo>
                <a:cubicBezTo>
                  <a:pt x="3622082" y="-12753"/>
                  <a:pt x="3781448" y="12246"/>
                  <a:pt x="3947644" y="0"/>
                </a:cubicBezTo>
                <a:cubicBezTo>
                  <a:pt x="4113840" y="-12246"/>
                  <a:pt x="4316230" y="42397"/>
                  <a:pt x="4508790" y="0"/>
                </a:cubicBezTo>
                <a:cubicBezTo>
                  <a:pt x="4701350" y="-42397"/>
                  <a:pt x="4809295" y="35903"/>
                  <a:pt x="4991376" y="0"/>
                </a:cubicBezTo>
                <a:cubicBezTo>
                  <a:pt x="5173457" y="-35903"/>
                  <a:pt x="5225483" y="23085"/>
                  <a:pt x="5316840" y="0"/>
                </a:cubicBezTo>
                <a:cubicBezTo>
                  <a:pt x="5408197" y="-23085"/>
                  <a:pt x="5751927" y="52371"/>
                  <a:pt x="5877986" y="0"/>
                </a:cubicBezTo>
                <a:cubicBezTo>
                  <a:pt x="6004045" y="-52371"/>
                  <a:pt x="6288195" y="68374"/>
                  <a:pt x="6517692" y="0"/>
                </a:cubicBezTo>
                <a:cubicBezTo>
                  <a:pt x="6747189" y="-68374"/>
                  <a:pt x="6914611" y="58796"/>
                  <a:pt x="7235959" y="0"/>
                </a:cubicBezTo>
                <a:cubicBezTo>
                  <a:pt x="7557307" y="-58796"/>
                  <a:pt x="7846613" y="21113"/>
                  <a:pt x="8100124" y="0"/>
                </a:cubicBezTo>
                <a:lnTo>
                  <a:pt x="8100124" y="0"/>
                </a:lnTo>
                <a:cubicBezTo>
                  <a:pt x="8110107" y="75626"/>
                  <a:pt x="8059427" y="187284"/>
                  <a:pt x="8100124" y="370180"/>
                </a:cubicBezTo>
                <a:cubicBezTo>
                  <a:pt x="8140821" y="553076"/>
                  <a:pt x="8051723" y="626440"/>
                  <a:pt x="8100124" y="776971"/>
                </a:cubicBezTo>
                <a:cubicBezTo>
                  <a:pt x="8148525" y="927502"/>
                  <a:pt x="8080478" y="1007568"/>
                  <a:pt x="8100124" y="1220374"/>
                </a:cubicBezTo>
                <a:cubicBezTo>
                  <a:pt x="8104632" y="1351473"/>
                  <a:pt x="7985060" y="1458595"/>
                  <a:pt x="7856043" y="1464455"/>
                </a:cubicBezTo>
                <a:cubicBezTo>
                  <a:pt x="7589558" y="1526994"/>
                  <a:pt x="7432832" y="1400711"/>
                  <a:pt x="7137776" y="1464455"/>
                </a:cubicBezTo>
                <a:cubicBezTo>
                  <a:pt x="6842720" y="1528199"/>
                  <a:pt x="6878374" y="1429363"/>
                  <a:pt x="6655191" y="1464455"/>
                </a:cubicBezTo>
                <a:cubicBezTo>
                  <a:pt x="6432008" y="1499547"/>
                  <a:pt x="6430955" y="1457011"/>
                  <a:pt x="6251166" y="1464455"/>
                </a:cubicBezTo>
                <a:cubicBezTo>
                  <a:pt x="6071378" y="1471899"/>
                  <a:pt x="6001001" y="1438583"/>
                  <a:pt x="5847141" y="1464455"/>
                </a:cubicBezTo>
                <a:cubicBezTo>
                  <a:pt x="5693281" y="1490327"/>
                  <a:pt x="5426135" y="1434453"/>
                  <a:pt x="5128874" y="1464455"/>
                </a:cubicBezTo>
                <a:cubicBezTo>
                  <a:pt x="4831613" y="1494457"/>
                  <a:pt x="4805924" y="1461847"/>
                  <a:pt x="4724849" y="1464455"/>
                </a:cubicBezTo>
                <a:cubicBezTo>
                  <a:pt x="4643775" y="1467063"/>
                  <a:pt x="4360314" y="1454880"/>
                  <a:pt x="4006582" y="1464455"/>
                </a:cubicBezTo>
                <a:cubicBezTo>
                  <a:pt x="3652850" y="1474030"/>
                  <a:pt x="3591465" y="1379281"/>
                  <a:pt x="3288315" y="1464455"/>
                </a:cubicBezTo>
                <a:cubicBezTo>
                  <a:pt x="2985165" y="1549629"/>
                  <a:pt x="2987487" y="1443128"/>
                  <a:pt x="2727169" y="1464455"/>
                </a:cubicBezTo>
                <a:cubicBezTo>
                  <a:pt x="2466851" y="1485782"/>
                  <a:pt x="2283924" y="1403007"/>
                  <a:pt x="2087463" y="1464455"/>
                </a:cubicBezTo>
                <a:cubicBezTo>
                  <a:pt x="1891002" y="1525903"/>
                  <a:pt x="1791136" y="1455559"/>
                  <a:pt x="1683438" y="1464455"/>
                </a:cubicBezTo>
                <a:cubicBezTo>
                  <a:pt x="1575740" y="1473351"/>
                  <a:pt x="1265101" y="1435892"/>
                  <a:pt x="1122292" y="1464455"/>
                </a:cubicBezTo>
                <a:cubicBezTo>
                  <a:pt x="979483" y="1493018"/>
                  <a:pt x="711835" y="1405580"/>
                  <a:pt x="482585" y="1464455"/>
                </a:cubicBezTo>
                <a:cubicBezTo>
                  <a:pt x="253335" y="1523330"/>
                  <a:pt x="168457" y="1440869"/>
                  <a:pt x="0" y="1464455"/>
                </a:cubicBezTo>
                <a:lnTo>
                  <a:pt x="0" y="1464455"/>
                </a:lnTo>
                <a:cubicBezTo>
                  <a:pt x="-40086" y="1345895"/>
                  <a:pt x="27641" y="1278793"/>
                  <a:pt x="0" y="1094275"/>
                </a:cubicBezTo>
                <a:cubicBezTo>
                  <a:pt x="-27641" y="909757"/>
                  <a:pt x="24535" y="761612"/>
                  <a:pt x="0" y="663076"/>
                </a:cubicBezTo>
                <a:cubicBezTo>
                  <a:pt x="-24535" y="564540"/>
                  <a:pt x="16114" y="433457"/>
                  <a:pt x="0" y="244081"/>
                </a:cubicBezTo>
                <a:cubicBezTo>
                  <a:pt x="-3207" y="106554"/>
                  <a:pt x="100424" y="717"/>
                  <a:pt x="244081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NSE NIFTY 50</a:t>
            </a:r>
            <a:r>
              <a:rPr lang="ar-EG" dirty="0">
                <a:solidFill>
                  <a:srgbClr val="FF0000"/>
                </a:solidFill>
              </a:rPr>
              <a:t> </a:t>
            </a:r>
            <a:r>
              <a:rPr lang="ar-EG" sz="1600" dirty="0">
                <a:ln/>
                <a:solidFill>
                  <a:srgbClr val="00B050"/>
                </a:solidFill>
              </a:rPr>
              <a:t>بالإضافة إلى </a:t>
            </a:r>
            <a:r>
              <a:rPr lang="en-US" sz="1600" dirty="0">
                <a:ln/>
                <a:solidFill>
                  <a:srgbClr val="00B050"/>
                </a:solidFill>
              </a:rPr>
              <a:t> </a:t>
            </a:r>
            <a:r>
              <a:rPr lang="ar-EG" sz="1600" dirty="0">
                <a:ln/>
                <a:solidFill>
                  <a:srgbClr val="00B050"/>
                </a:solidFill>
              </a:rPr>
              <a:t> </a:t>
            </a:r>
            <a:endParaRPr lang="en-US" sz="1600" dirty="0">
              <a:ln/>
              <a:solidFill>
                <a:srgbClr val="00B050"/>
              </a:solidFill>
            </a:endParaRPr>
          </a:p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، وهناك أيضا مؤشرات الصناعة. يتم تشكيلها لتمثيل القطاعات الرئيسية للاقتصاد الهندي – </a:t>
            </a:r>
            <a:r>
              <a:rPr lang="ar-EG" sz="1600" dirty="0">
                <a:ln/>
                <a:solidFill>
                  <a:srgbClr val="FF0000"/>
                </a:solidFill>
              </a:rPr>
              <a:t>السيارات</a:t>
            </a:r>
            <a:r>
              <a:rPr lang="ar-EG" sz="1600" dirty="0">
                <a:ln/>
                <a:solidFill>
                  <a:srgbClr val="00B050"/>
                </a:solidFill>
              </a:rPr>
              <a:t> ، </a:t>
            </a:r>
            <a:r>
              <a:rPr lang="ar-EG" sz="1600" dirty="0">
                <a:ln/>
                <a:solidFill>
                  <a:srgbClr val="00B0F0"/>
                </a:solidFill>
              </a:rPr>
              <a:t>تكنولوجيا المعلومات </a:t>
            </a:r>
            <a:r>
              <a:rPr lang="ar-EG" sz="1600" dirty="0">
                <a:ln/>
                <a:solidFill>
                  <a:srgbClr val="00B050"/>
                </a:solidFill>
              </a:rPr>
              <a:t>، </a:t>
            </a:r>
            <a:r>
              <a:rPr lang="ar-EG" sz="1600" dirty="0">
                <a:ln/>
                <a:solidFill>
                  <a:srgbClr val="7030A0"/>
                </a:solidFill>
              </a:rPr>
              <a:t>البنوك</a:t>
            </a:r>
            <a:r>
              <a:rPr lang="ar-EG" sz="1600" dirty="0">
                <a:ln/>
                <a:solidFill>
                  <a:srgbClr val="00B050"/>
                </a:solidFill>
              </a:rPr>
              <a:t> ، </a:t>
            </a:r>
            <a:r>
              <a:rPr lang="ar-EG" sz="1600" dirty="0">
                <a:ln/>
                <a:solidFill>
                  <a:srgbClr val="FFC000"/>
                </a:solidFill>
              </a:rPr>
              <a:t>وسائل الإعلام </a:t>
            </a:r>
            <a:r>
              <a:rPr lang="ar-EG" sz="1600" dirty="0">
                <a:ln/>
                <a:solidFill>
                  <a:srgbClr val="00B050"/>
                </a:solidFill>
              </a:rPr>
              <a:t>، إلخ. هذا يجعل من الممكن تحديد القطاعات الرائدة في الوقت الفعلي.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90543220-D7B9-942A-2B8F-AF86C73A8266}"/>
              </a:ext>
            </a:extLst>
          </p:cNvPr>
          <p:cNvSpPr/>
          <p:nvPr/>
        </p:nvSpPr>
        <p:spPr>
          <a:xfrm>
            <a:off x="10270375" y="2808525"/>
            <a:ext cx="1732374" cy="802179"/>
          </a:xfrm>
          <a:custGeom>
            <a:avLst/>
            <a:gdLst>
              <a:gd name="connsiteX0" fmla="*/ 133699 w 1732374"/>
              <a:gd name="connsiteY0" fmla="*/ 0 h 802179"/>
              <a:gd name="connsiteX1" fmla="*/ 1732374 w 1732374"/>
              <a:gd name="connsiteY1" fmla="*/ 0 h 802179"/>
              <a:gd name="connsiteX2" fmla="*/ 1732374 w 1732374"/>
              <a:gd name="connsiteY2" fmla="*/ 0 h 802179"/>
              <a:gd name="connsiteX3" fmla="*/ 1732374 w 1732374"/>
              <a:gd name="connsiteY3" fmla="*/ 668480 h 802179"/>
              <a:gd name="connsiteX4" fmla="*/ 1598675 w 1732374"/>
              <a:gd name="connsiteY4" fmla="*/ 802179 h 802179"/>
              <a:gd name="connsiteX5" fmla="*/ 0 w 1732374"/>
              <a:gd name="connsiteY5" fmla="*/ 802179 h 802179"/>
              <a:gd name="connsiteX6" fmla="*/ 0 w 1732374"/>
              <a:gd name="connsiteY6" fmla="*/ 802179 h 802179"/>
              <a:gd name="connsiteX7" fmla="*/ 0 w 1732374"/>
              <a:gd name="connsiteY7" fmla="*/ 133699 h 802179"/>
              <a:gd name="connsiteX8" fmla="*/ 133699 w 1732374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2374" h="802179" fill="none" extrusionOk="0">
                <a:moveTo>
                  <a:pt x="133699" y="0"/>
                </a:moveTo>
                <a:cubicBezTo>
                  <a:pt x="815168" y="-57804"/>
                  <a:pt x="1271292" y="134967"/>
                  <a:pt x="1732374" y="0"/>
                </a:cubicBezTo>
                <a:lnTo>
                  <a:pt x="1732374" y="0"/>
                </a:lnTo>
                <a:cubicBezTo>
                  <a:pt x="1699660" y="172459"/>
                  <a:pt x="1761580" y="429293"/>
                  <a:pt x="1732374" y="668480"/>
                </a:cubicBezTo>
                <a:cubicBezTo>
                  <a:pt x="1733322" y="735753"/>
                  <a:pt x="1671175" y="800652"/>
                  <a:pt x="1598675" y="802179"/>
                </a:cubicBezTo>
                <a:cubicBezTo>
                  <a:pt x="892449" y="863022"/>
                  <a:pt x="485910" y="716158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732374" h="802179" stroke="0" extrusionOk="0">
                <a:moveTo>
                  <a:pt x="133699" y="0"/>
                </a:moveTo>
                <a:cubicBezTo>
                  <a:pt x="697678" y="116663"/>
                  <a:pt x="967402" y="75288"/>
                  <a:pt x="1732374" y="0"/>
                </a:cubicBezTo>
                <a:lnTo>
                  <a:pt x="1732374" y="0"/>
                </a:lnTo>
                <a:cubicBezTo>
                  <a:pt x="1790370" y="264698"/>
                  <a:pt x="1789255" y="404093"/>
                  <a:pt x="1732374" y="668480"/>
                </a:cubicBezTo>
                <a:cubicBezTo>
                  <a:pt x="1732323" y="741383"/>
                  <a:pt x="1668713" y="805243"/>
                  <a:pt x="1598675" y="802179"/>
                </a:cubicBezTo>
                <a:cubicBezTo>
                  <a:pt x="1116233" y="763071"/>
                  <a:pt x="312245" y="816918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NIFTY 50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E55CE9-2E90-129D-AA0A-A3AAF5CEEEAE}"/>
              </a:ext>
            </a:extLst>
          </p:cNvPr>
          <p:cNvSpPr/>
          <p:nvPr/>
        </p:nvSpPr>
        <p:spPr>
          <a:xfrm>
            <a:off x="10847776" y="232168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11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7BDB05-CD0D-38FC-F184-2AA2DCD01417}"/>
              </a:ext>
            </a:extLst>
          </p:cNvPr>
          <p:cNvSpPr/>
          <p:nvPr/>
        </p:nvSpPr>
        <p:spPr>
          <a:xfrm>
            <a:off x="10132395" y="3649974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1996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8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3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3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7044792" y="3729875"/>
            <a:ext cx="2394214" cy="544286"/>
          </a:xfrm>
          <a:custGeom>
            <a:avLst/>
            <a:gdLst>
              <a:gd name="connsiteX0" fmla="*/ 0 w 2394214"/>
              <a:gd name="connsiteY0" fmla="*/ 90716 h 544286"/>
              <a:gd name="connsiteX1" fmla="*/ 90716 w 2394214"/>
              <a:gd name="connsiteY1" fmla="*/ 0 h 544286"/>
              <a:gd name="connsiteX2" fmla="*/ 2303498 w 2394214"/>
              <a:gd name="connsiteY2" fmla="*/ 0 h 544286"/>
              <a:gd name="connsiteX3" fmla="*/ 2394214 w 2394214"/>
              <a:gd name="connsiteY3" fmla="*/ 90716 h 544286"/>
              <a:gd name="connsiteX4" fmla="*/ 2394214 w 2394214"/>
              <a:gd name="connsiteY4" fmla="*/ 453570 h 544286"/>
              <a:gd name="connsiteX5" fmla="*/ 2303498 w 2394214"/>
              <a:gd name="connsiteY5" fmla="*/ 544286 h 544286"/>
              <a:gd name="connsiteX6" fmla="*/ 90716 w 2394214"/>
              <a:gd name="connsiteY6" fmla="*/ 544286 h 544286"/>
              <a:gd name="connsiteX7" fmla="*/ 0 w 2394214"/>
              <a:gd name="connsiteY7" fmla="*/ 453570 h 544286"/>
              <a:gd name="connsiteX8" fmla="*/ 0 w 239421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21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84084" y="-158339"/>
                  <a:pt x="1919659" y="78065"/>
                  <a:pt x="2303498" y="0"/>
                </a:cubicBezTo>
                <a:cubicBezTo>
                  <a:pt x="2355873" y="-207"/>
                  <a:pt x="2390917" y="41284"/>
                  <a:pt x="2394214" y="90716"/>
                </a:cubicBezTo>
                <a:cubicBezTo>
                  <a:pt x="2366199" y="160031"/>
                  <a:pt x="2364681" y="288012"/>
                  <a:pt x="2394214" y="453570"/>
                </a:cubicBezTo>
                <a:cubicBezTo>
                  <a:pt x="2394246" y="498839"/>
                  <a:pt x="2358119" y="550388"/>
                  <a:pt x="2303498" y="544286"/>
                </a:cubicBezTo>
                <a:cubicBezTo>
                  <a:pt x="1959310" y="450037"/>
                  <a:pt x="38644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39421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143629" y="114556"/>
                  <a:pt x="1801699" y="-105465"/>
                  <a:pt x="2303498" y="0"/>
                </a:cubicBezTo>
                <a:cubicBezTo>
                  <a:pt x="2354350" y="4073"/>
                  <a:pt x="2393684" y="38441"/>
                  <a:pt x="2394214" y="90716"/>
                </a:cubicBezTo>
                <a:cubicBezTo>
                  <a:pt x="2424250" y="211728"/>
                  <a:pt x="2367395" y="357353"/>
                  <a:pt x="2394214" y="453570"/>
                </a:cubicBezTo>
                <a:cubicBezTo>
                  <a:pt x="2385244" y="499920"/>
                  <a:pt x="2358207" y="539886"/>
                  <a:pt x="2303498" y="544286"/>
                </a:cubicBezTo>
                <a:cubicBezTo>
                  <a:pt x="1395374" y="523350"/>
                  <a:pt x="588773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Nestle India Ltd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4396454" y="3630122"/>
            <a:ext cx="1897688" cy="544286"/>
          </a:xfrm>
          <a:custGeom>
            <a:avLst/>
            <a:gdLst>
              <a:gd name="connsiteX0" fmla="*/ 0 w 1897688"/>
              <a:gd name="connsiteY0" fmla="*/ 90716 h 544286"/>
              <a:gd name="connsiteX1" fmla="*/ 90716 w 1897688"/>
              <a:gd name="connsiteY1" fmla="*/ 0 h 544286"/>
              <a:gd name="connsiteX2" fmla="*/ 1806972 w 1897688"/>
              <a:gd name="connsiteY2" fmla="*/ 0 h 544286"/>
              <a:gd name="connsiteX3" fmla="*/ 1897688 w 1897688"/>
              <a:gd name="connsiteY3" fmla="*/ 90716 h 544286"/>
              <a:gd name="connsiteX4" fmla="*/ 1897688 w 1897688"/>
              <a:gd name="connsiteY4" fmla="*/ 453570 h 544286"/>
              <a:gd name="connsiteX5" fmla="*/ 1806972 w 1897688"/>
              <a:gd name="connsiteY5" fmla="*/ 544286 h 544286"/>
              <a:gd name="connsiteX6" fmla="*/ 90716 w 1897688"/>
              <a:gd name="connsiteY6" fmla="*/ 544286 h 544286"/>
              <a:gd name="connsiteX7" fmla="*/ 0 w 1897688"/>
              <a:gd name="connsiteY7" fmla="*/ 453570 h 544286"/>
              <a:gd name="connsiteX8" fmla="*/ 0 w 189768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68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48301" y="-60117"/>
                  <a:pt x="1289796" y="-62042"/>
                  <a:pt x="1806972" y="0"/>
                </a:cubicBezTo>
                <a:cubicBezTo>
                  <a:pt x="1859347" y="-207"/>
                  <a:pt x="1894391" y="41284"/>
                  <a:pt x="1897688" y="90716"/>
                </a:cubicBezTo>
                <a:cubicBezTo>
                  <a:pt x="1869673" y="160031"/>
                  <a:pt x="1868155" y="288012"/>
                  <a:pt x="1897688" y="453570"/>
                </a:cubicBezTo>
                <a:cubicBezTo>
                  <a:pt x="1897720" y="498839"/>
                  <a:pt x="1861593" y="550388"/>
                  <a:pt x="1806972" y="544286"/>
                </a:cubicBezTo>
                <a:cubicBezTo>
                  <a:pt x="1207533" y="525544"/>
                  <a:pt x="369446" y="573575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89768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33959" y="116545"/>
                  <a:pt x="1267364" y="-143284"/>
                  <a:pt x="1806972" y="0"/>
                </a:cubicBezTo>
                <a:cubicBezTo>
                  <a:pt x="1857824" y="4073"/>
                  <a:pt x="1897158" y="38441"/>
                  <a:pt x="1897688" y="90716"/>
                </a:cubicBezTo>
                <a:cubicBezTo>
                  <a:pt x="1927724" y="211728"/>
                  <a:pt x="1870869" y="357353"/>
                  <a:pt x="1897688" y="453570"/>
                </a:cubicBezTo>
                <a:cubicBezTo>
                  <a:pt x="1888718" y="499920"/>
                  <a:pt x="1861681" y="539886"/>
                  <a:pt x="1806972" y="544286"/>
                </a:cubicBezTo>
                <a:cubicBezTo>
                  <a:pt x="1265481" y="498770"/>
                  <a:pt x="852273" y="68221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HDFC Bank Ltd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1083603" y="3655880"/>
            <a:ext cx="2668793" cy="544286"/>
          </a:xfrm>
          <a:custGeom>
            <a:avLst/>
            <a:gdLst>
              <a:gd name="connsiteX0" fmla="*/ 0 w 2668793"/>
              <a:gd name="connsiteY0" fmla="*/ 90716 h 544286"/>
              <a:gd name="connsiteX1" fmla="*/ 90716 w 2668793"/>
              <a:gd name="connsiteY1" fmla="*/ 0 h 544286"/>
              <a:gd name="connsiteX2" fmla="*/ 2578077 w 2668793"/>
              <a:gd name="connsiteY2" fmla="*/ 0 h 544286"/>
              <a:gd name="connsiteX3" fmla="*/ 2668793 w 2668793"/>
              <a:gd name="connsiteY3" fmla="*/ 90716 h 544286"/>
              <a:gd name="connsiteX4" fmla="*/ 2668793 w 2668793"/>
              <a:gd name="connsiteY4" fmla="*/ 453570 h 544286"/>
              <a:gd name="connsiteX5" fmla="*/ 2578077 w 2668793"/>
              <a:gd name="connsiteY5" fmla="*/ 544286 h 544286"/>
              <a:gd name="connsiteX6" fmla="*/ 90716 w 2668793"/>
              <a:gd name="connsiteY6" fmla="*/ 544286 h 544286"/>
              <a:gd name="connsiteX7" fmla="*/ 0 w 2668793"/>
              <a:gd name="connsiteY7" fmla="*/ 453570 h 544286"/>
              <a:gd name="connsiteX8" fmla="*/ 0 w 266879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879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202869" y="-158339"/>
                  <a:pt x="1675857" y="78065"/>
                  <a:pt x="2578077" y="0"/>
                </a:cubicBezTo>
                <a:cubicBezTo>
                  <a:pt x="2630452" y="-207"/>
                  <a:pt x="2665496" y="41284"/>
                  <a:pt x="2668793" y="90716"/>
                </a:cubicBezTo>
                <a:cubicBezTo>
                  <a:pt x="2640778" y="160031"/>
                  <a:pt x="2639260" y="288012"/>
                  <a:pt x="2668793" y="453570"/>
                </a:cubicBezTo>
                <a:cubicBezTo>
                  <a:pt x="2668825" y="498839"/>
                  <a:pt x="2632698" y="550388"/>
                  <a:pt x="2578077" y="544286"/>
                </a:cubicBezTo>
                <a:cubicBezTo>
                  <a:pt x="1592577" y="450037"/>
                  <a:pt x="91770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66879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242207" y="114556"/>
                  <a:pt x="1842138" y="-105465"/>
                  <a:pt x="2578077" y="0"/>
                </a:cubicBezTo>
                <a:cubicBezTo>
                  <a:pt x="2628929" y="4073"/>
                  <a:pt x="2668263" y="38441"/>
                  <a:pt x="2668793" y="90716"/>
                </a:cubicBezTo>
                <a:cubicBezTo>
                  <a:pt x="2698829" y="211728"/>
                  <a:pt x="2641974" y="357353"/>
                  <a:pt x="2668793" y="453570"/>
                </a:cubicBezTo>
                <a:cubicBezTo>
                  <a:pt x="2659823" y="499920"/>
                  <a:pt x="2632786" y="539886"/>
                  <a:pt x="2578077" y="544286"/>
                </a:cubicBezTo>
                <a:cubicBezTo>
                  <a:pt x="1862061" y="523350"/>
                  <a:pt x="402905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Reliance Industries Ltd</a:t>
            </a:r>
            <a:endParaRPr lang="en-US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8B83095-9D19-04A5-7045-80DDF4548277}"/>
              </a:ext>
            </a:extLst>
          </p:cNvPr>
          <p:cNvSpPr/>
          <p:nvPr/>
        </p:nvSpPr>
        <p:spPr>
          <a:xfrm>
            <a:off x="10270375" y="2808525"/>
            <a:ext cx="1732374" cy="802179"/>
          </a:xfrm>
          <a:custGeom>
            <a:avLst/>
            <a:gdLst>
              <a:gd name="connsiteX0" fmla="*/ 133699 w 1732374"/>
              <a:gd name="connsiteY0" fmla="*/ 0 h 802179"/>
              <a:gd name="connsiteX1" fmla="*/ 1732374 w 1732374"/>
              <a:gd name="connsiteY1" fmla="*/ 0 h 802179"/>
              <a:gd name="connsiteX2" fmla="*/ 1732374 w 1732374"/>
              <a:gd name="connsiteY2" fmla="*/ 0 h 802179"/>
              <a:gd name="connsiteX3" fmla="*/ 1732374 w 1732374"/>
              <a:gd name="connsiteY3" fmla="*/ 668480 h 802179"/>
              <a:gd name="connsiteX4" fmla="*/ 1598675 w 1732374"/>
              <a:gd name="connsiteY4" fmla="*/ 802179 h 802179"/>
              <a:gd name="connsiteX5" fmla="*/ 0 w 1732374"/>
              <a:gd name="connsiteY5" fmla="*/ 802179 h 802179"/>
              <a:gd name="connsiteX6" fmla="*/ 0 w 1732374"/>
              <a:gd name="connsiteY6" fmla="*/ 802179 h 802179"/>
              <a:gd name="connsiteX7" fmla="*/ 0 w 1732374"/>
              <a:gd name="connsiteY7" fmla="*/ 133699 h 802179"/>
              <a:gd name="connsiteX8" fmla="*/ 133699 w 1732374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2374" h="802179" fill="none" extrusionOk="0">
                <a:moveTo>
                  <a:pt x="133699" y="0"/>
                </a:moveTo>
                <a:cubicBezTo>
                  <a:pt x="815168" y="-57804"/>
                  <a:pt x="1271292" y="134967"/>
                  <a:pt x="1732374" y="0"/>
                </a:cubicBezTo>
                <a:lnTo>
                  <a:pt x="1732374" y="0"/>
                </a:lnTo>
                <a:cubicBezTo>
                  <a:pt x="1699660" y="172459"/>
                  <a:pt x="1761580" y="429293"/>
                  <a:pt x="1732374" y="668480"/>
                </a:cubicBezTo>
                <a:cubicBezTo>
                  <a:pt x="1733322" y="735753"/>
                  <a:pt x="1671175" y="800652"/>
                  <a:pt x="1598675" y="802179"/>
                </a:cubicBezTo>
                <a:cubicBezTo>
                  <a:pt x="892449" y="863022"/>
                  <a:pt x="485910" y="716158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732374" h="802179" stroke="0" extrusionOk="0">
                <a:moveTo>
                  <a:pt x="133699" y="0"/>
                </a:moveTo>
                <a:cubicBezTo>
                  <a:pt x="697678" y="116663"/>
                  <a:pt x="967402" y="75288"/>
                  <a:pt x="1732374" y="0"/>
                </a:cubicBezTo>
                <a:lnTo>
                  <a:pt x="1732374" y="0"/>
                </a:lnTo>
                <a:cubicBezTo>
                  <a:pt x="1790370" y="264698"/>
                  <a:pt x="1789255" y="404093"/>
                  <a:pt x="1732374" y="668480"/>
                </a:cubicBezTo>
                <a:cubicBezTo>
                  <a:pt x="1732323" y="741383"/>
                  <a:pt x="1668713" y="805243"/>
                  <a:pt x="1598675" y="802179"/>
                </a:cubicBezTo>
                <a:cubicBezTo>
                  <a:pt x="1116233" y="763071"/>
                  <a:pt x="312245" y="816918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NIFTY 50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61C73-2638-139E-A323-57AF5A6F17B9}"/>
              </a:ext>
            </a:extLst>
          </p:cNvPr>
          <p:cNvSpPr/>
          <p:nvPr/>
        </p:nvSpPr>
        <p:spPr>
          <a:xfrm>
            <a:off x="10847776" y="232168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D83DF-B668-A764-BB39-E8E13B79E209}"/>
              </a:ext>
            </a:extLst>
          </p:cNvPr>
          <p:cNvSpPr/>
          <p:nvPr/>
        </p:nvSpPr>
        <p:spPr>
          <a:xfrm>
            <a:off x="10132395" y="3649974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1996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146" name="Picture 2" descr="Reliance Industries - Wikipedia">
            <a:extLst>
              <a:ext uri="{FF2B5EF4-FFF2-40B4-BE49-F238E27FC236}">
                <a16:creationId xmlns:a16="http://schemas.microsoft.com/office/drawing/2014/main" id="{6C66505F-911B-1D0C-CF83-709725D1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81" y="1771267"/>
            <a:ext cx="2402561" cy="16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DFC logo transparent PNG - StickPNG">
            <a:extLst>
              <a:ext uri="{FF2B5EF4-FFF2-40B4-BE49-F238E27FC236}">
                <a16:creationId xmlns:a16="http://schemas.microsoft.com/office/drawing/2014/main" id="{98F7DD47-97A8-7A36-8AF2-84EA6BF8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88" y="2412768"/>
            <a:ext cx="1990219" cy="111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33883C-7FB0-C7E7-542F-4EA2F4E60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17" y="2568459"/>
            <a:ext cx="2322689" cy="87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8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8B83095-9D19-04A5-7045-80DDF4548277}"/>
              </a:ext>
            </a:extLst>
          </p:cNvPr>
          <p:cNvSpPr/>
          <p:nvPr/>
        </p:nvSpPr>
        <p:spPr>
          <a:xfrm>
            <a:off x="10270375" y="2808525"/>
            <a:ext cx="1732374" cy="802179"/>
          </a:xfrm>
          <a:custGeom>
            <a:avLst/>
            <a:gdLst>
              <a:gd name="connsiteX0" fmla="*/ 133699 w 1732374"/>
              <a:gd name="connsiteY0" fmla="*/ 0 h 802179"/>
              <a:gd name="connsiteX1" fmla="*/ 1732374 w 1732374"/>
              <a:gd name="connsiteY1" fmla="*/ 0 h 802179"/>
              <a:gd name="connsiteX2" fmla="*/ 1732374 w 1732374"/>
              <a:gd name="connsiteY2" fmla="*/ 0 h 802179"/>
              <a:gd name="connsiteX3" fmla="*/ 1732374 w 1732374"/>
              <a:gd name="connsiteY3" fmla="*/ 668480 h 802179"/>
              <a:gd name="connsiteX4" fmla="*/ 1598675 w 1732374"/>
              <a:gd name="connsiteY4" fmla="*/ 802179 h 802179"/>
              <a:gd name="connsiteX5" fmla="*/ 0 w 1732374"/>
              <a:gd name="connsiteY5" fmla="*/ 802179 h 802179"/>
              <a:gd name="connsiteX6" fmla="*/ 0 w 1732374"/>
              <a:gd name="connsiteY6" fmla="*/ 802179 h 802179"/>
              <a:gd name="connsiteX7" fmla="*/ 0 w 1732374"/>
              <a:gd name="connsiteY7" fmla="*/ 133699 h 802179"/>
              <a:gd name="connsiteX8" fmla="*/ 133699 w 1732374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2374" h="802179" fill="none" extrusionOk="0">
                <a:moveTo>
                  <a:pt x="133699" y="0"/>
                </a:moveTo>
                <a:cubicBezTo>
                  <a:pt x="815168" y="-57804"/>
                  <a:pt x="1271292" y="134967"/>
                  <a:pt x="1732374" y="0"/>
                </a:cubicBezTo>
                <a:lnTo>
                  <a:pt x="1732374" y="0"/>
                </a:lnTo>
                <a:cubicBezTo>
                  <a:pt x="1699660" y="172459"/>
                  <a:pt x="1761580" y="429293"/>
                  <a:pt x="1732374" y="668480"/>
                </a:cubicBezTo>
                <a:cubicBezTo>
                  <a:pt x="1733322" y="735753"/>
                  <a:pt x="1671175" y="800652"/>
                  <a:pt x="1598675" y="802179"/>
                </a:cubicBezTo>
                <a:cubicBezTo>
                  <a:pt x="892449" y="863022"/>
                  <a:pt x="485910" y="716158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732374" h="802179" stroke="0" extrusionOk="0">
                <a:moveTo>
                  <a:pt x="133699" y="0"/>
                </a:moveTo>
                <a:cubicBezTo>
                  <a:pt x="697678" y="116663"/>
                  <a:pt x="967402" y="75288"/>
                  <a:pt x="1732374" y="0"/>
                </a:cubicBezTo>
                <a:lnTo>
                  <a:pt x="1732374" y="0"/>
                </a:lnTo>
                <a:cubicBezTo>
                  <a:pt x="1790370" y="264698"/>
                  <a:pt x="1789255" y="404093"/>
                  <a:pt x="1732374" y="668480"/>
                </a:cubicBezTo>
                <a:cubicBezTo>
                  <a:pt x="1732323" y="741383"/>
                  <a:pt x="1668713" y="805243"/>
                  <a:pt x="1598675" y="802179"/>
                </a:cubicBezTo>
                <a:cubicBezTo>
                  <a:pt x="1116233" y="763071"/>
                  <a:pt x="312245" y="816918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NIFTY 50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61C73-2638-139E-A323-57AF5A6F17B9}"/>
              </a:ext>
            </a:extLst>
          </p:cNvPr>
          <p:cNvSpPr/>
          <p:nvPr/>
        </p:nvSpPr>
        <p:spPr>
          <a:xfrm>
            <a:off x="10847776" y="232168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D83DF-B668-A764-BB39-E8E13B79E209}"/>
              </a:ext>
            </a:extLst>
          </p:cNvPr>
          <p:cNvSpPr/>
          <p:nvPr/>
        </p:nvSpPr>
        <p:spPr>
          <a:xfrm>
            <a:off x="10132395" y="3649974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1996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B8DD7E-A217-F141-BE5D-AAE0E3801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8" y="962192"/>
            <a:ext cx="9437810" cy="4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294.8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SHCOMP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China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الرسملة المرجحة</a:t>
            </a:r>
            <a:endParaRPr lang="en-US" sz="1400" dirty="0"/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16695" y="1050487"/>
            <a:ext cx="9603693" cy="1082171"/>
          </a:xfrm>
          <a:custGeom>
            <a:avLst/>
            <a:gdLst>
              <a:gd name="connsiteX0" fmla="*/ 180365 w 9603693"/>
              <a:gd name="connsiteY0" fmla="*/ 0 h 1082171"/>
              <a:gd name="connsiteX1" fmla="*/ 675090 w 9603693"/>
              <a:gd name="connsiteY1" fmla="*/ 0 h 1082171"/>
              <a:gd name="connsiteX2" fmla="*/ 1169814 w 9603693"/>
              <a:gd name="connsiteY2" fmla="*/ 0 h 1082171"/>
              <a:gd name="connsiteX3" fmla="*/ 1853006 w 9603693"/>
              <a:gd name="connsiteY3" fmla="*/ 0 h 1082171"/>
              <a:gd name="connsiteX4" fmla="*/ 2347730 w 9603693"/>
              <a:gd name="connsiteY4" fmla="*/ 0 h 1082171"/>
              <a:gd name="connsiteX5" fmla="*/ 3030922 w 9603693"/>
              <a:gd name="connsiteY5" fmla="*/ 0 h 1082171"/>
              <a:gd name="connsiteX6" fmla="*/ 3619880 w 9603693"/>
              <a:gd name="connsiteY6" fmla="*/ 0 h 1082171"/>
              <a:gd name="connsiteX7" fmla="*/ 4208838 w 9603693"/>
              <a:gd name="connsiteY7" fmla="*/ 0 h 1082171"/>
              <a:gd name="connsiteX8" fmla="*/ 4892029 w 9603693"/>
              <a:gd name="connsiteY8" fmla="*/ 0 h 1082171"/>
              <a:gd name="connsiteX9" fmla="*/ 5198287 w 9603693"/>
              <a:gd name="connsiteY9" fmla="*/ 0 h 1082171"/>
              <a:gd name="connsiteX10" fmla="*/ 5693012 w 9603693"/>
              <a:gd name="connsiteY10" fmla="*/ 0 h 1082171"/>
              <a:gd name="connsiteX11" fmla="*/ 6093503 w 9603693"/>
              <a:gd name="connsiteY11" fmla="*/ 0 h 1082171"/>
              <a:gd name="connsiteX12" fmla="*/ 6682461 w 9603693"/>
              <a:gd name="connsiteY12" fmla="*/ 0 h 1082171"/>
              <a:gd name="connsiteX13" fmla="*/ 7271419 w 9603693"/>
              <a:gd name="connsiteY13" fmla="*/ 0 h 1082171"/>
              <a:gd name="connsiteX14" fmla="*/ 7954611 w 9603693"/>
              <a:gd name="connsiteY14" fmla="*/ 0 h 1082171"/>
              <a:gd name="connsiteX15" fmla="*/ 8543569 w 9603693"/>
              <a:gd name="connsiteY15" fmla="*/ 0 h 1082171"/>
              <a:gd name="connsiteX16" fmla="*/ 8849827 w 9603693"/>
              <a:gd name="connsiteY16" fmla="*/ 0 h 1082171"/>
              <a:gd name="connsiteX17" fmla="*/ 9603693 w 9603693"/>
              <a:gd name="connsiteY17" fmla="*/ 0 h 1082171"/>
              <a:gd name="connsiteX18" fmla="*/ 9603693 w 9603693"/>
              <a:gd name="connsiteY18" fmla="*/ 0 h 1082171"/>
              <a:gd name="connsiteX19" fmla="*/ 9603693 w 9603693"/>
              <a:gd name="connsiteY19" fmla="*/ 450903 h 1082171"/>
              <a:gd name="connsiteX20" fmla="*/ 9603693 w 9603693"/>
              <a:gd name="connsiteY20" fmla="*/ 901806 h 1082171"/>
              <a:gd name="connsiteX21" fmla="*/ 9423328 w 9603693"/>
              <a:gd name="connsiteY21" fmla="*/ 1082171 h 1082171"/>
              <a:gd name="connsiteX22" fmla="*/ 8928603 w 9603693"/>
              <a:gd name="connsiteY22" fmla="*/ 1082171 h 1082171"/>
              <a:gd name="connsiteX23" fmla="*/ 8245412 w 9603693"/>
              <a:gd name="connsiteY23" fmla="*/ 1082171 h 1082171"/>
              <a:gd name="connsiteX24" fmla="*/ 7467987 w 9603693"/>
              <a:gd name="connsiteY24" fmla="*/ 1082171 h 1082171"/>
              <a:gd name="connsiteX25" fmla="*/ 7067496 w 9603693"/>
              <a:gd name="connsiteY25" fmla="*/ 1082171 h 1082171"/>
              <a:gd name="connsiteX26" fmla="*/ 6667005 w 9603693"/>
              <a:gd name="connsiteY26" fmla="*/ 1082171 h 1082171"/>
              <a:gd name="connsiteX27" fmla="*/ 6360746 w 9603693"/>
              <a:gd name="connsiteY27" fmla="*/ 1082171 h 1082171"/>
              <a:gd name="connsiteX28" fmla="*/ 5677555 w 9603693"/>
              <a:gd name="connsiteY28" fmla="*/ 1082171 h 1082171"/>
              <a:gd name="connsiteX29" fmla="*/ 5371297 w 9603693"/>
              <a:gd name="connsiteY29" fmla="*/ 1082171 h 1082171"/>
              <a:gd name="connsiteX30" fmla="*/ 4782339 w 9603693"/>
              <a:gd name="connsiteY30" fmla="*/ 1082171 h 1082171"/>
              <a:gd name="connsiteX31" fmla="*/ 4099148 w 9603693"/>
              <a:gd name="connsiteY31" fmla="*/ 1082171 h 1082171"/>
              <a:gd name="connsiteX32" fmla="*/ 3698656 w 9603693"/>
              <a:gd name="connsiteY32" fmla="*/ 1082171 h 1082171"/>
              <a:gd name="connsiteX33" fmla="*/ 2921232 w 9603693"/>
              <a:gd name="connsiteY33" fmla="*/ 1082171 h 1082171"/>
              <a:gd name="connsiteX34" fmla="*/ 2426507 w 9603693"/>
              <a:gd name="connsiteY34" fmla="*/ 1082171 h 1082171"/>
              <a:gd name="connsiteX35" fmla="*/ 1931782 w 9603693"/>
              <a:gd name="connsiteY35" fmla="*/ 1082171 h 1082171"/>
              <a:gd name="connsiteX36" fmla="*/ 1154358 w 9603693"/>
              <a:gd name="connsiteY36" fmla="*/ 1082171 h 1082171"/>
              <a:gd name="connsiteX37" fmla="*/ 0 w 9603693"/>
              <a:gd name="connsiteY37" fmla="*/ 1082171 h 1082171"/>
              <a:gd name="connsiteX38" fmla="*/ 0 w 9603693"/>
              <a:gd name="connsiteY38" fmla="*/ 1082171 h 1082171"/>
              <a:gd name="connsiteX39" fmla="*/ 0 w 9603693"/>
              <a:gd name="connsiteY39" fmla="*/ 622250 h 1082171"/>
              <a:gd name="connsiteX40" fmla="*/ 0 w 9603693"/>
              <a:gd name="connsiteY40" fmla="*/ 180365 h 1082171"/>
              <a:gd name="connsiteX41" fmla="*/ 180365 w 9603693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603693" h="1082171" fill="none" extrusionOk="0">
                <a:moveTo>
                  <a:pt x="180365" y="0"/>
                </a:moveTo>
                <a:cubicBezTo>
                  <a:pt x="343119" y="-17309"/>
                  <a:pt x="506286" y="35416"/>
                  <a:pt x="675090" y="0"/>
                </a:cubicBezTo>
                <a:cubicBezTo>
                  <a:pt x="843895" y="-35416"/>
                  <a:pt x="957674" y="11169"/>
                  <a:pt x="1169814" y="0"/>
                </a:cubicBezTo>
                <a:cubicBezTo>
                  <a:pt x="1381954" y="-11169"/>
                  <a:pt x="1565629" y="25029"/>
                  <a:pt x="1853006" y="0"/>
                </a:cubicBezTo>
                <a:cubicBezTo>
                  <a:pt x="2140383" y="-25029"/>
                  <a:pt x="2126784" y="4287"/>
                  <a:pt x="2347730" y="0"/>
                </a:cubicBezTo>
                <a:cubicBezTo>
                  <a:pt x="2568676" y="-4287"/>
                  <a:pt x="2857218" y="31114"/>
                  <a:pt x="3030922" y="0"/>
                </a:cubicBezTo>
                <a:cubicBezTo>
                  <a:pt x="3204626" y="-31114"/>
                  <a:pt x="3344199" y="65883"/>
                  <a:pt x="3619880" y="0"/>
                </a:cubicBezTo>
                <a:cubicBezTo>
                  <a:pt x="3895561" y="-65883"/>
                  <a:pt x="4016158" y="6899"/>
                  <a:pt x="4208838" y="0"/>
                </a:cubicBezTo>
                <a:cubicBezTo>
                  <a:pt x="4401518" y="-6899"/>
                  <a:pt x="4676749" y="26110"/>
                  <a:pt x="4892029" y="0"/>
                </a:cubicBezTo>
                <a:cubicBezTo>
                  <a:pt x="5107309" y="-26110"/>
                  <a:pt x="5117436" y="255"/>
                  <a:pt x="5198287" y="0"/>
                </a:cubicBezTo>
                <a:cubicBezTo>
                  <a:pt x="5279138" y="-255"/>
                  <a:pt x="5549901" y="34392"/>
                  <a:pt x="5693012" y="0"/>
                </a:cubicBezTo>
                <a:cubicBezTo>
                  <a:pt x="5836124" y="-34392"/>
                  <a:pt x="5978665" y="28127"/>
                  <a:pt x="6093503" y="0"/>
                </a:cubicBezTo>
                <a:cubicBezTo>
                  <a:pt x="6208341" y="-28127"/>
                  <a:pt x="6505096" y="20829"/>
                  <a:pt x="6682461" y="0"/>
                </a:cubicBezTo>
                <a:cubicBezTo>
                  <a:pt x="6859826" y="-20829"/>
                  <a:pt x="7051657" y="55678"/>
                  <a:pt x="7271419" y="0"/>
                </a:cubicBezTo>
                <a:cubicBezTo>
                  <a:pt x="7491181" y="-55678"/>
                  <a:pt x="7633938" y="32408"/>
                  <a:pt x="7954611" y="0"/>
                </a:cubicBezTo>
                <a:cubicBezTo>
                  <a:pt x="8275284" y="-32408"/>
                  <a:pt x="8320634" y="51967"/>
                  <a:pt x="8543569" y="0"/>
                </a:cubicBezTo>
                <a:cubicBezTo>
                  <a:pt x="8766504" y="-51967"/>
                  <a:pt x="8703141" y="1631"/>
                  <a:pt x="8849827" y="0"/>
                </a:cubicBezTo>
                <a:cubicBezTo>
                  <a:pt x="8996513" y="-1631"/>
                  <a:pt x="9327636" y="3840"/>
                  <a:pt x="9603693" y="0"/>
                </a:cubicBezTo>
                <a:lnTo>
                  <a:pt x="9603693" y="0"/>
                </a:lnTo>
                <a:cubicBezTo>
                  <a:pt x="9627939" y="117718"/>
                  <a:pt x="9576367" y="311965"/>
                  <a:pt x="9603693" y="450903"/>
                </a:cubicBezTo>
                <a:cubicBezTo>
                  <a:pt x="9631019" y="589841"/>
                  <a:pt x="9580967" y="698581"/>
                  <a:pt x="9603693" y="901806"/>
                </a:cubicBezTo>
                <a:cubicBezTo>
                  <a:pt x="9593067" y="977002"/>
                  <a:pt x="9521002" y="1077489"/>
                  <a:pt x="9423328" y="1082171"/>
                </a:cubicBezTo>
                <a:cubicBezTo>
                  <a:pt x="9296619" y="1095196"/>
                  <a:pt x="9079049" y="1078190"/>
                  <a:pt x="8928603" y="1082171"/>
                </a:cubicBezTo>
                <a:cubicBezTo>
                  <a:pt x="8778158" y="1086152"/>
                  <a:pt x="8400960" y="1062210"/>
                  <a:pt x="8245412" y="1082171"/>
                </a:cubicBezTo>
                <a:cubicBezTo>
                  <a:pt x="8089864" y="1102132"/>
                  <a:pt x="7633139" y="1047806"/>
                  <a:pt x="7467987" y="1082171"/>
                </a:cubicBezTo>
                <a:cubicBezTo>
                  <a:pt x="7302835" y="1116536"/>
                  <a:pt x="7219732" y="1051821"/>
                  <a:pt x="7067496" y="1082171"/>
                </a:cubicBezTo>
                <a:cubicBezTo>
                  <a:pt x="6915260" y="1112521"/>
                  <a:pt x="6769260" y="1078955"/>
                  <a:pt x="6667005" y="1082171"/>
                </a:cubicBezTo>
                <a:cubicBezTo>
                  <a:pt x="6564750" y="1085387"/>
                  <a:pt x="6448879" y="1061004"/>
                  <a:pt x="6360746" y="1082171"/>
                </a:cubicBezTo>
                <a:cubicBezTo>
                  <a:pt x="6272613" y="1103338"/>
                  <a:pt x="5816887" y="1073400"/>
                  <a:pt x="5677555" y="1082171"/>
                </a:cubicBezTo>
                <a:cubicBezTo>
                  <a:pt x="5538223" y="1090942"/>
                  <a:pt x="5460073" y="1073417"/>
                  <a:pt x="5371297" y="1082171"/>
                </a:cubicBezTo>
                <a:cubicBezTo>
                  <a:pt x="5282521" y="1090925"/>
                  <a:pt x="5027865" y="1036248"/>
                  <a:pt x="4782339" y="1082171"/>
                </a:cubicBezTo>
                <a:cubicBezTo>
                  <a:pt x="4536813" y="1128094"/>
                  <a:pt x="4357818" y="1056211"/>
                  <a:pt x="4099148" y="1082171"/>
                </a:cubicBezTo>
                <a:cubicBezTo>
                  <a:pt x="3840478" y="1108131"/>
                  <a:pt x="3841751" y="1039423"/>
                  <a:pt x="3698656" y="1082171"/>
                </a:cubicBezTo>
                <a:cubicBezTo>
                  <a:pt x="3555561" y="1124919"/>
                  <a:pt x="3296794" y="1037640"/>
                  <a:pt x="2921232" y="1082171"/>
                </a:cubicBezTo>
                <a:cubicBezTo>
                  <a:pt x="2545670" y="1126702"/>
                  <a:pt x="2605560" y="1067423"/>
                  <a:pt x="2426507" y="1082171"/>
                </a:cubicBezTo>
                <a:cubicBezTo>
                  <a:pt x="2247455" y="1096919"/>
                  <a:pt x="2123262" y="1074192"/>
                  <a:pt x="1931782" y="1082171"/>
                </a:cubicBezTo>
                <a:cubicBezTo>
                  <a:pt x="1740303" y="1090150"/>
                  <a:pt x="1329544" y="1044184"/>
                  <a:pt x="1154358" y="1082171"/>
                </a:cubicBezTo>
                <a:cubicBezTo>
                  <a:pt x="979172" y="1120158"/>
                  <a:pt x="240382" y="957524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603693" h="1082171" stroke="0" extrusionOk="0">
                <a:moveTo>
                  <a:pt x="180365" y="0"/>
                </a:moveTo>
                <a:cubicBezTo>
                  <a:pt x="477040" y="-632"/>
                  <a:pt x="529387" y="44224"/>
                  <a:pt x="863556" y="0"/>
                </a:cubicBezTo>
                <a:cubicBezTo>
                  <a:pt x="1197725" y="-44224"/>
                  <a:pt x="1137791" y="6160"/>
                  <a:pt x="1264048" y="0"/>
                </a:cubicBezTo>
                <a:cubicBezTo>
                  <a:pt x="1390305" y="-6160"/>
                  <a:pt x="1462327" y="23256"/>
                  <a:pt x="1570306" y="0"/>
                </a:cubicBezTo>
                <a:cubicBezTo>
                  <a:pt x="1678285" y="-23256"/>
                  <a:pt x="1771440" y="21680"/>
                  <a:pt x="1970797" y="0"/>
                </a:cubicBezTo>
                <a:cubicBezTo>
                  <a:pt x="2170154" y="-21680"/>
                  <a:pt x="2222002" y="6658"/>
                  <a:pt x="2371289" y="0"/>
                </a:cubicBezTo>
                <a:cubicBezTo>
                  <a:pt x="2520576" y="-6658"/>
                  <a:pt x="2645665" y="28393"/>
                  <a:pt x="2866013" y="0"/>
                </a:cubicBezTo>
                <a:cubicBezTo>
                  <a:pt x="3086361" y="-28393"/>
                  <a:pt x="3118522" y="12007"/>
                  <a:pt x="3360738" y="0"/>
                </a:cubicBezTo>
                <a:cubicBezTo>
                  <a:pt x="3602954" y="-12007"/>
                  <a:pt x="3808590" y="51262"/>
                  <a:pt x="3949696" y="0"/>
                </a:cubicBezTo>
                <a:cubicBezTo>
                  <a:pt x="4090802" y="-51262"/>
                  <a:pt x="4355909" y="28156"/>
                  <a:pt x="4538654" y="0"/>
                </a:cubicBezTo>
                <a:cubicBezTo>
                  <a:pt x="4721399" y="-28156"/>
                  <a:pt x="4928752" y="5518"/>
                  <a:pt x="5033379" y="0"/>
                </a:cubicBezTo>
                <a:cubicBezTo>
                  <a:pt x="5138006" y="-5518"/>
                  <a:pt x="5251016" y="5576"/>
                  <a:pt x="5339637" y="0"/>
                </a:cubicBezTo>
                <a:cubicBezTo>
                  <a:pt x="5428258" y="-5576"/>
                  <a:pt x="5636527" y="66133"/>
                  <a:pt x="5928595" y="0"/>
                </a:cubicBezTo>
                <a:cubicBezTo>
                  <a:pt x="6220663" y="-66133"/>
                  <a:pt x="6366556" y="41028"/>
                  <a:pt x="6611786" y="0"/>
                </a:cubicBezTo>
                <a:cubicBezTo>
                  <a:pt x="6857016" y="-41028"/>
                  <a:pt x="7038148" y="26205"/>
                  <a:pt x="7389211" y="0"/>
                </a:cubicBezTo>
                <a:cubicBezTo>
                  <a:pt x="7740275" y="-26205"/>
                  <a:pt x="7646712" y="3657"/>
                  <a:pt x="7789702" y="0"/>
                </a:cubicBezTo>
                <a:cubicBezTo>
                  <a:pt x="7932692" y="-3657"/>
                  <a:pt x="8016002" y="6608"/>
                  <a:pt x="8095961" y="0"/>
                </a:cubicBezTo>
                <a:cubicBezTo>
                  <a:pt x="8175920" y="-6608"/>
                  <a:pt x="8458767" y="48369"/>
                  <a:pt x="8684919" y="0"/>
                </a:cubicBezTo>
                <a:cubicBezTo>
                  <a:pt x="8911071" y="-48369"/>
                  <a:pt x="8844068" y="24337"/>
                  <a:pt x="8991177" y="0"/>
                </a:cubicBezTo>
                <a:cubicBezTo>
                  <a:pt x="9138286" y="-24337"/>
                  <a:pt x="9444758" y="62665"/>
                  <a:pt x="9603693" y="0"/>
                </a:cubicBezTo>
                <a:lnTo>
                  <a:pt x="9603693" y="0"/>
                </a:lnTo>
                <a:cubicBezTo>
                  <a:pt x="9636878" y="190817"/>
                  <a:pt x="9570187" y="352876"/>
                  <a:pt x="9603693" y="441885"/>
                </a:cubicBezTo>
                <a:cubicBezTo>
                  <a:pt x="9637199" y="530895"/>
                  <a:pt x="9598733" y="778299"/>
                  <a:pt x="9603693" y="901806"/>
                </a:cubicBezTo>
                <a:cubicBezTo>
                  <a:pt x="9584232" y="1009960"/>
                  <a:pt x="9496177" y="1093371"/>
                  <a:pt x="9423328" y="1082171"/>
                </a:cubicBezTo>
                <a:cubicBezTo>
                  <a:pt x="9240454" y="1128629"/>
                  <a:pt x="9142339" y="1055445"/>
                  <a:pt x="9022837" y="1082171"/>
                </a:cubicBezTo>
                <a:cubicBezTo>
                  <a:pt x="8903335" y="1108897"/>
                  <a:pt x="8527671" y="1071717"/>
                  <a:pt x="8245412" y="1082171"/>
                </a:cubicBezTo>
                <a:cubicBezTo>
                  <a:pt x="7963153" y="1092625"/>
                  <a:pt x="7958150" y="1045038"/>
                  <a:pt x="7844921" y="1082171"/>
                </a:cubicBezTo>
                <a:cubicBezTo>
                  <a:pt x="7731692" y="1119304"/>
                  <a:pt x="7402126" y="1046187"/>
                  <a:pt x="7067496" y="1082171"/>
                </a:cubicBezTo>
                <a:cubicBezTo>
                  <a:pt x="6732867" y="1118155"/>
                  <a:pt x="6666013" y="1060288"/>
                  <a:pt x="6290071" y="1082171"/>
                </a:cubicBezTo>
                <a:cubicBezTo>
                  <a:pt x="5914129" y="1104054"/>
                  <a:pt x="5926058" y="1050294"/>
                  <a:pt x="5701113" y="1082171"/>
                </a:cubicBezTo>
                <a:cubicBezTo>
                  <a:pt x="5476168" y="1114048"/>
                  <a:pt x="5215568" y="1018111"/>
                  <a:pt x="5017922" y="1082171"/>
                </a:cubicBezTo>
                <a:cubicBezTo>
                  <a:pt x="4820276" y="1146231"/>
                  <a:pt x="4780566" y="1058811"/>
                  <a:pt x="4617431" y="1082171"/>
                </a:cubicBezTo>
                <a:cubicBezTo>
                  <a:pt x="4454296" y="1105531"/>
                  <a:pt x="4213474" y="1057284"/>
                  <a:pt x="4028473" y="1082171"/>
                </a:cubicBezTo>
                <a:cubicBezTo>
                  <a:pt x="3843472" y="1107058"/>
                  <a:pt x="3597619" y="1021068"/>
                  <a:pt x="3345281" y="1082171"/>
                </a:cubicBezTo>
                <a:cubicBezTo>
                  <a:pt x="3092943" y="1143274"/>
                  <a:pt x="2893980" y="1077690"/>
                  <a:pt x="2662090" y="1082171"/>
                </a:cubicBezTo>
                <a:cubicBezTo>
                  <a:pt x="2430200" y="1086652"/>
                  <a:pt x="2506704" y="1060768"/>
                  <a:pt x="2355832" y="1082171"/>
                </a:cubicBezTo>
                <a:cubicBezTo>
                  <a:pt x="2204960" y="1103574"/>
                  <a:pt x="2071958" y="1073993"/>
                  <a:pt x="1955341" y="1082171"/>
                </a:cubicBezTo>
                <a:cubicBezTo>
                  <a:pt x="1838724" y="1090349"/>
                  <a:pt x="1679538" y="1064143"/>
                  <a:pt x="1460616" y="1082171"/>
                </a:cubicBezTo>
                <a:cubicBezTo>
                  <a:pt x="1241695" y="1100199"/>
                  <a:pt x="1252104" y="1048852"/>
                  <a:pt x="1060124" y="1082171"/>
                </a:cubicBezTo>
                <a:cubicBezTo>
                  <a:pt x="868144" y="1115490"/>
                  <a:pt x="234168" y="1042060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واحد من المؤشرات الرائدة في بورصة شنغهاي. ويشمل </a:t>
            </a:r>
            <a:r>
              <a:rPr lang="ar-EG" sz="1600" dirty="0">
                <a:ln/>
                <a:solidFill>
                  <a:srgbClr val="FF0000"/>
                </a:solidFill>
              </a:rPr>
              <a:t>1075 شركة </a:t>
            </a:r>
            <a:r>
              <a:rPr lang="ar-EG" sz="1600" dirty="0">
                <a:ln/>
                <a:solidFill>
                  <a:srgbClr val="00B050"/>
                </a:solidFill>
              </a:rPr>
              <a:t>مدرجة من تصنيف أ "و" ب "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725600" y="2388494"/>
            <a:ext cx="7770007" cy="1240793"/>
          </a:xfrm>
          <a:custGeom>
            <a:avLst/>
            <a:gdLst>
              <a:gd name="connsiteX0" fmla="*/ 206803 w 7770007"/>
              <a:gd name="connsiteY0" fmla="*/ 0 h 1240793"/>
              <a:gd name="connsiteX1" fmla="*/ 637324 w 7770007"/>
              <a:gd name="connsiteY1" fmla="*/ 0 h 1240793"/>
              <a:gd name="connsiteX2" fmla="*/ 1294741 w 7770007"/>
              <a:gd name="connsiteY2" fmla="*/ 0 h 1240793"/>
              <a:gd name="connsiteX3" fmla="*/ 1952158 w 7770007"/>
              <a:gd name="connsiteY3" fmla="*/ 0 h 1240793"/>
              <a:gd name="connsiteX4" fmla="*/ 2382679 w 7770007"/>
              <a:gd name="connsiteY4" fmla="*/ 0 h 1240793"/>
              <a:gd name="connsiteX5" fmla="*/ 2737567 w 7770007"/>
              <a:gd name="connsiteY5" fmla="*/ 0 h 1240793"/>
              <a:gd name="connsiteX6" fmla="*/ 3168088 w 7770007"/>
              <a:gd name="connsiteY6" fmla="*/ 0 h 1240793"/>
              <a:gd name="connsiteX7" fmla="*/ 3825505 w 7770007"/>
              <a:gd name="connsiteY7" fmla="*/ 0 h 1240793"/>
              <a:gd name="connsiteX8" fmla="*/ 4256026 w 7770007"/>
              <a:gd name="connsiteY8" fmla="*/ 0 h 1240793"/>
              <a:gd name="connsiteX9" fmla="*/ 4686547 w 7770007"/>
              <a:gd name="connsiteY9" fmla="*/ 0 h 1240793"/>
              <a:gd name="connsiteX10" fmla="*/ 5192700 w 7770007"/>
              <a:gd name="connsiteY10" fmla="*/ 0 h 1240793"/>
              <a:gd name="connsiteX11" fmla="*/ 5850117 w 7770007"/>
              <a:gd name="connsiteY11" fmla="*/ 0 h 1240793"/>
              <a:gd name="connsiteX12" fmla="*/ 6356270 w 7770007"/>
              <a:gd name="connsiteY12" fmla="*/ 0 h 1240793"/>
              <a:gd name="connsiteX13" fmla="*/ 7013687 w 7770007"/>
              <a:gd name="connsiteY13" fmla="*/ 0 h 1240793"/>
              <a:gd name="connsiteX14" fmla="*/ 7770007 w 7770007"/>
              <a:gd name="connsiteY14" fmla="*/ 0 h 1240793"/>
              <a:gd name="connsiteX15" fmla="*/ 7770007 w 7770007"/>
              <a:gd name="connsiteY15" fmla="*/ 0 h 1240793"/>
              <a:gd name="connsiteX16" fmla="*/ 7770007 w 7770007"/>
              <a:gd name="connsiteY16" fmla="*/ 516995 h 1240793"/>
              <a:gd name="connsiteX17" fmla="*/ 7770007 w 7770007"/>
              <a:gd name="connsiteY17" fmla="*/ 1033990 h 1240793"/>
              <a:gd name="connsiteX18" fmla="*/ 7563204 w 7770007"/>
              <a:gd name="connsiteY18" fmla="*/ 1240793 h 1240793"/>
              <a:gd name="connsiteX19" fmla="*/ 7132683 w 7770007"/>
              <a:gd name="connsiteY19" fmla="*/ 1240793 h 1240793"/>
              <a:gd name="connsiteX20" fmla="*/ 6475266 w 7770007"/>
              <a:gd name="connsiteY20" fmla="*/ 1240793 h 1240793"/>
              <a:gd name="connsiteX21" fmla="*/ 5817849 w 7770007"/>
              <a:gd name="connsiteY21" fmla="*/ 1240793 h 1240793"/>
              <a:gd name="connsiteX22" fmla="*/ 5462960 w 7770007"/>
              <a:gd name="connsiteY22" fmla="*/ 1240793 h 1240793"/>
              <a:gd name="connsiteX23" fmla="*/ 4956808 w 7770007"/>
              <a:gd name="connsiteY23" fmla="*/ 1240793 h 1240793"/>
              <a:gd name="connsiteX24" fmla="*/ 4601919 w 7770007"/>
              <a:gd name="connsiteY24" fmla="*/ 1240793 h 1240793"/>
              <a:gd name="connsiteX25" fmla="*/ 3868870 w 7770007"/>
              <a:gd name="connsiteY25" fmla="*/ 1240793 h 1240793"/>
              <a:gd name="connsiteX26" fmla="*/ 3438349 w 7770007"/>
              <a:gd name="connsiteY26" fmla="*/ 1240793 h 1240793"/>
              <a:gd name="connsiteX27" fmla="*/ 2780932 w 7770007"/>
              <a:gd name="connsiteY27" fmla="*/ 1240793 h 1240793"/>
              <a:gd name="connsiteX28" fmla="*/ 2274779 w 7770007"/>
              <a:gd name="connsiteY28" fmla="*/ 1240793 h 1240793"/>
              <a:gd name="connsiteX29" fmla="*/ 1919890 w 7770007"/>
              <a:gd name="connsiteY29" fmla="*/ 1240793 h 1240793"/>
              <a:gd name="connsiteX30" fmla="*/ 1489369 w 7770007"/>
              <a:gd name="connsiteY30" fmla="*/ 1240793 h 1240793"/>
              <a:gd name="connsiteX31" fmla="*/ 831952 w 7770007"/>
              <a:gd name="connsiteY31" fmla="*/ 1240793 h 1240793"/>
              <a:gd name="connsiteX32" fmla="*/ 0 w 7770007"/>
              <a:gd name="connsiteY32" fmla="*/ 1240793 h 1240793"/>
              <a:gd name="connsiteX33" fmla="*/ 0 w 7770007"/>
              <a:gd name="connsiteY33" fmla="*/ 1240793 h 1240793"/>
              <a:gd name="connsiteX34" fmla="*/ 0 w 7770007"/>
              <a:gd name="connsiteY34" fmla="*/ 744478 h 1240793"/>
              <a:gd name="connsiteX35" fmla="*/ 0 w 7770007"/>
              <a:gd name="connsiteY35" fmla="*/ 206803 h 1240793"/>
              <a:gd name="connsiteX36" fmla="*/ 206803 w 7770007"/>
              <a:gd name="connsiteY36" fmla="*/ 0 h 12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70007" h="1240793" fill="none" extrusionOk="0">
                <a:moveTo>
                  <a:pt x="206803" y="0"/>
                </a:moveTo>
                <a:cubicBezTo>
                  <a:pt x="376237" y="-5319"/>
                  <a:pt x="529210" y="39486"/>
                  <a:pt x="637324" y="0"/>
                </a:cubicBezTo>
                <a:cubicBezTo>
                  <a:pt x="745438" y="-39486"/>
                  <a:pt x="1030652" y="14582"/>
                  <a:pt x="1294741" y="0"/>
                </a:cubicBezTo>
                <a:cubicBezTo>
                  <a:pt x="1558830" y="-14582"/>
                  <a:pt x="1656096" y="21502"/>
                  <a:pt x="1952158" y="0"/>
                </a:cubicBezTo>
                <a:cubicBezTo>
                  <a:pt x="2248220" y="-21502"/>
                  <a:pt x="2288071" y="21418"/>
                  <a:pt x="2382679" y="0"/>
                </a:cubicBezTo>
                <a:cubicBezTo>
                  <a:pt x="2477287" y="-21418"/>
                  <a:pt x="2609942" y="18201"/>
                  <a:pt x="2737567" y="0"/>
                </a:cubicBezTo>
                <a:cubicBezTo>
                  <a:pt x="2865192" y="-18201"/>
                  <a:pt x="3004478" y="35067"/>
                  <a:pt x="3168088" y="0"/>
                </a:cubicBezTo>
                <a:cubicBezTo>
                  <a:pt x="3331698" y="-35067"/>
                  <a:pt x="3564234" y="4690"/>
                  <a:pt x="3825505" y="0"/>
                </a:cubicBezTo>
                <a:cubicBezTo>
                  <a:pt x="4086776" y="-4690"/>
                  <a:pt x="4132444" y="42271"/>
                  <a:pt x="4256026" y="0"/>
                </a:cubicBezTo>
                <a:cubicBezTo>
                  <a:pt x="4379608" y="-42271"/>
                  <a:pt x="4516674" y="38373"/>
                  <a:pt x="4686547" y="0"/>
                </a:cubicBezTo>
                <a:cubicBezTo>
                  <a:pt x="4856420" y="-38373"/>
                  <a:pt x="5071086" y="22903"/>
                  <a:pt x="5192700" y="0"/>
                </a:cubicBezTo>
                <a:cubicBezTo>
                  <a:pt x="5314314" y="-22903"/>
                  <a:pt x="5672961" y="47669"/>
                  <a:pt x="5850117" y="0"/>
                </a:cubicBezTo>
                <a:cubicBezTo>
                  <a:pt x="6027273" y="-47669"/>
                  <a:pt x="6230193" y="43736"/>
                  <a:pt x="6356270" y="0"/>
                </a:cubicBezTo>
                <a:cubicBezTo>
                  <a:pt x="6482347" y="-43736"/>
                  <a:pt x="6741960" y="4211"/>
                  <a:pt x="7013687" y="0"/>
                </a:cubicBezTo>
                <a:cubicBezTo>
                  <a:pt x="7285414" y="-4211"/>
                  <a:pt x="7574012" y="19457"/>
                  <a:pt x="7770007" y="0"/>
                </a:cubicBezTo>
                <a:lnTo>
                  <a:pt x="7770007" y="0"/>
                </a:lnTo>
                <a:cubicBezTo>
                  <a:pt x="7779194" y="165771"/>
                  <a:pt x="7748329" y="313407"/>
                  <a:pt x="7770007" y="516995"/>
                </a:cubicBezTo>
                <a:cubicBezTo>
                  <a:pt x="7791685" y="720583"/>
                  <a:pt x="7765467" y="907875"/>
                  <a:pt x="7770007" y="1033990"/>
                </a:cubicBezTo>
                <a:cubicBezTo>
                  <a:pt x="7785491" y="1141791"/>
                  <a:pt x="7672454" y="1269805"/>
                  <a:pt x="7563204" y="1240793"/>
                </a:cubicBezTo>
                <a:cubicBezTo>
                  <a:pt x="7463174" y="1274943"/>
                  <a:pt x="7279031" y="1228665"/>
                  <a:pt x="7132683" y="1240793"/>
                </a:cubicBezTo>
                <a:cubicBezTo>
                  <a:pt x="6986335" y="1252921"/>
                  <a:pt x="6773209" y="1194557"/>
                  <a:pt x="6475266" y="1240793"/>
                </a:cubicBezTo>
                <a:cubicBezTo>
                  <a:pt x="6177323" y="1287029"/>
                  <a:pt x="6025301" y="1231353"/>
                  <a:pt x="5817849" y="1240793"/>
                </a:cubicBezTo>
                <a:cubicBezTo>
                  <a:pt x="5610397" y="1250233"/>
                  <a:pt x="5610544" y="1198285"/>
                  <a:pt x="5462960" y="1240793"/>
                </a:cubicBezTo>
                <a:cubicBezTo>
                  <a:pt x="5315376" y="1283301"/>
                  <a:pt x="5193260" y="1217645"/>
                  <a:pt x="4956808" y="1240793"/>
                </a:cubicBezTo>
                <a:cubicBezTo>
                  <a:pt x="4720356" y="1263941"/>
                  <a:pt x="4772508" y="1200588"/>
                  <a:pt x="4601919" y="1240793"/>
                </a:cubicBezTo>
                <a:cubicBezTo>
                  <a:pt x="4431330" y="1280998"/>
                  <a:pt x="4232383" y="1176363"/>
                  <a:pt x="3868870" y="1240793"/>
                </a:cubicBezTo>
                <a:cubicBezTo>
                  <a:pt x="3505357" y="1305223"/>
                  <a:pt x="3588817" y="1228803"/>
                  <a:pt x="3438349" y="1240793"/>
                </a:cubicBezTo>
                <a:cubicBezTo>
                  <a:pt x="3287881" y="1252783"/>
                  <a:pt x="3008928" y="1205778"/>
                  <a:pt x="2780932" y="1240793"/>
                </a:cubicBezTo>
                <a:cubicBezTo>
                  <a:pt x="2552936" y="1275808"/>
                  <a:pt x="2395625" y="1236960"/>
                  <a:pt x="2274779" y="1240793"/>
                </a:cubicBezTo>
                <a:cubicBezTo>
                  <a:pt x="2153933" y="1244626"/>
                  <a:pt x="2055415" y="1203974"/>
                  <a:pt x="1919890" y="1240793"/>
                </a:cubicBezTo>
                <a:cubicBezTo>
                  <a:pt x="1784365" y="1277612"/>
                  <a:pt x="1677899" y="1221249"/>
                  <a:pt x="1489369" y="1240793"/>
                </a:cubicBezTo>
                <a:cubicBezTo>
                  <a:pt x="1300839" y="1260337"/>
                  <a:pt x="1149238" y="1210029"/>
                  <a:pt x="831952" y="1240793"/>
                </a:cubicBezTo>
                <a:cubicBezTo>
                  <a:pt x="514666" y="1271557"/>
                  <a:pt x="311292" y="1233990"/>
                  <a:pt x="0" y="1240793"/>
                </a:cubicBezTo>
                <a:lnTo>
                  <a:pt x="0" y="1240793"/>
                </a:lnTo>
                <a:cubicBezTo>
                  <a:pt x="-24056" y="1086067"/>
                  <a:pt x="30824" y="897004"/>
                  <a:pt x="0" y="744478"/>
                </a:cubicBezTo>
                <a:cubicBezTo>
                  <a:pt x="-30824" y="591952"/>
                  <a:pt x="11711" y="351900"/>
                  <a:pt x="0" y="206803"/>
                </a:cubicBezTo>
                <a:cubicBezTo>
                  <a:pt x="-16557" y="88670"/>
                  <a:pt x="87250" y="24963"/>
                  <a:pt x="206803" y="0"/>
                </a:cubicBezTo>
                <a:close/>
              </a:path>
              <a:path w="7770007" h="1240793" stroke="0" extrusionOk="0">
                <a:moveTo>
                  <a:pt x="206803" y="0"/>
                </a:moveTo>
                <a:cubicBezTo>
                  <a:pt x="522781" y="-36259"/>
                  <a:pt x="641974" y="6907"/>
                  <a:pt x="864220" y="0"/>
                </a:cubicBezTo>
                <a:cubicBezTo>
                  <a:pt x="1086466" y="-6907"/>
                  <a:pt x="1134553" y="29475"/>
                  <a:pt x="1294741" y="0"/>
                </a:cubicBezTo>
                <a:cubicBezTo>
                  <a:pt x="1454929" y="-29475"/>
                  <a:pt x="1533092" y="5603"/>
                  <a:pt x="1649630" y="0"/>
                </a:cubicBezTo>
                <a:cubicBezTo>
                  <a:pt x="1766168" y="-5603"/>
                  <a:pt x="1893426" y="19923"/>
                  <a:pt x="2080150" y="0"/>
                </a:cubicBezTo>
                <a:cubicBezTo>
                  <a:pt x="2266874" y="-19923"/>
                  <a:pt x="2318347" y="32933"/>
                  <a:pt x="2510671" y="0"/>
                </a:cubicBezTo>
                <a:cubicBezTo>
                  <a:pt x="2702995" y="-32933"/>
                  <a:pt x="2839344" y="42872"/>
                  <a:pt x="3016824" y="0"/>
                </a:cubicBezTo>
                <a:cubicBezTo>
                  <a:pt x="3194304" y="-42872"/>
                  <a:pt x="3288428" y="31618"/>
                  <a:pt x="3522977" y="0"/>
                </a:cubicBezTo>
                <a:cubicBezTo>
                  <a:pt x="3757526" y="-31618"/>
                  <a:pt x="3967190" y="20606"/>
                  <a:pt x="4104762" y="0"/>
                </a:cubicBezTo>
                <a:cubicBezTo>
                  <a:pt x="4242334" y="-20606"/>
                  <a:pt x="4544150" y="43957"/>
                  <a:pt x="4686547" y="0"/>
                </a:cubicBezTo>
                <a:cubicBezTo>
                  <a:pt x="4828945" y="-43957"/>
                  <a:pt x="4999615" y="58815"/>
                  <a:pt x="5192700" y="0"/>
                </a:cubicBezTo>
                <a:cubicBezTo>
                  <a:pt x="5385785" y="-58815"/>
                  <a:pt x="5469929" y="65"/>
                  <a:pt x="5547589" y="0"/>
                </a:cubicBezTo>
                <a:cubicBezTo>
                  <a:pt x="5625249" y="-65"/>
                  <a:pt x="5855899" y="32864"/>
                  <a:pt x="6129374" y="0"/>
                </a:cubicBezTo>
                <a:cubicBezTo>
                  <a:pt x="6402850" y="-32864"/>
                  <a:pt x="6548464" y="2772"/>
                  <a:pt x="6786790" y="0"/>
                </a:cubicBezTo>
                <a:cubicBezTo>
                  <a:pt x="7025116" y="-2772"/>
                  <a:pt x="7513581" y="100037"/>
                  <a:pt x="7770007" y="0"/>
                </a:cubicBezTo>
                <a:lnTo>
                  <a:pt x="7770007" y="0"/>
                </a:lnTo>
                <a:cubicBezTo>
                  <a:pt x="7820664" y="104399"/>
                  <a:pt x="7747110" y="273530"/>
                  <a:pt x="7770007" y="496315"/>
                </a:cubicBezTo>
                <a:cubicBezTo>
                  <a:pt x="7792904" y="719100"/>
                  <a:pt x="7766989" y="880193"/>
                  <a:pt x="7770007" y="1033990"/>
                </a:cubicBezTo>
                <a:cubicBezTo>
                  <a:pt x="7757494" y="1141066"/>
                  <a:pt x="7662251" y="1238506"/>
                  <a:pt x="7563204" y="1240793"/>
                </a:cubicBezTo>
                <a:cubicBezTo>
                  <a:pt x="7303018" y="1275844"/>
                  <a:pt x="7031457" y="1204330"/>
                  <a:pt x="6830155" y="1240793"/>
                </a:cubicBezTo>
                <a:cubicBezTo>
                  <a:pt x="6628853" y="1277256"/>
                  <a:pt x="6442512" y="1232203"/>
                  <a:pt x="6324002" y="1240793"/>
                </a:cubicBezTo>
                <a:cubicBezTo>
                  <a:pt x="6205492" y="1249383"/>
                  <a:pt x="6123234" y="1202787"/>
                  <a:pt x="5969113" y="1240793"/>
                </a:cubicBezTo>
                <a:cubicBezTo>
                  <a:pt x="5814992" y="1278799"/>
                  <a:pt x="5702721" y="1199462"/>
                  <a:pt x="5462960" y="1240793"/>
                </a:cubicBezTo>
                <a:cubicBezTo>
                  <a:pt x="5223199" y="1282124"/>
                  <a:pt x="5231048" y="1240160"/>
                  <a:pt x="5032440" y="1240793"/>
                </a:cubicBezTo>
                <a:cubicBezTo>
                  <a:pt x="4833832" y="1241426"/>
                  <a:pt x="4699706" y="1215246"/>
                  <a:pt x="4601919" y="1240793"/>
                </a:cubicBezTo>
                <a:cubicBezTo>
                  <a:pt x="4504132" y="1266340"/>
                  <a:pt x="4215077" y="1223110"/>
                  <a:pt x="3868870" y="1240793"/>
                </a:cubicBezTo>
                <a:cubicBezTo>
                  <a:pt x="3522663" y="1258476"/>
                  <a:pt x="3531388" y="1212832"/>
                  <a:pt x="3438349" y="1240793"/>
                </a:cubicBezTo>
                <a:cubicBezTo>
                  <a:pt x="3345310" y="1268754"/>
                  <a:pt x="3036611" y="1221413"/>
                  <a:pt x="2705300" y="1240793"/>
                </a:cubicBezTo>
                <a:cubicBezTo>
                  <a:pt x="2373989" y="1260173"/>
                  <a:pt x="2310026" y="1233839"/>
                  <a:pt x="1972251" y="1240793"/>
                </a:cubicBezTo>
                <a:cubicBezTo>
                  <a:pt x="1634476" y="1247747"/>
                  <a:pt x="1644971" y="1214518"/>
                  <a:pt x="1390466" y="1240793"/>
                </a:cubicBezTo>
                <a:cubicBezTo>
                  <a:pt x="1135962" y="1267068"/>
                  <a:pt x="1040482" y="1192308"/>
                  <a:pt x="733049" y="1240793"/>
                </a:cubicBezTo>
                <a:cubicBezTo>
                  <a:pt x="425616" y="1289278"/>
                  <a:pt x="224501" y="1153744"/>
                  <a:pt x="0" y="1240793"/>
                </a:cubicBezTo>
                <a:lnTo>
                  <a:pt x="0" y="1240793"/>
                </a:lnTo>
                <a:cubicBezTo>
                  <a:pt x="-44902" y="1015226"/>
                  <a:pt x="58068" y="840448"/>
                  <a:pt x="0" y="723798"/>
                </a:cubicBezTo>
                <a:cubicBezTo>
                  <a:pt x="-58068" y="607148"/>
                  <a:pt x="47212" y="427775"/>
                  <a:pt x="0" y="206803"/>
                </a:cubicBezTo>
                <a:cubicBezTo>
                  <a:pt x="13651" y="61232"/>
                  <a:pt x="89772" y="20450"/>
                  <a:pt x="206803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قبل انهيار أسعار الأسهم الصينية في عام 2015 ، بلغت رسملة مؤشر سس المركب 5.8</a:t>
            </a:r>
            <a:r>
              <a:rPr lang="ar-EG" sz="1600" dirty="0">
                <a:ln/>
                <a:solidFill>
                  <a:srgbClr val="FF0000"/>
                </a:solidFill>
              </a:rPr>
              <a:t> تريليون دولار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90543220-D7B9-942A-2B8F-AF86C73A8266}"/>
              </a:ext>
            </a:extLst>
          </p:cNvPr>
          <p:cNvSpPr/>
          <p:nvPr/>
        </p:nvSpPr>
        <p:spPr>
          <a:xfrm>
            <a:off x="8736676" y="2808525"/>
            <a:ext cx="3266073" cy="802179"/>
          </a:xfrm>
          <a:custGeom>
            <a:avLst/>
            <a:gdLst>
              <a:gd name="connsiteX0" fmla="*/ 133699 w 3266073"/>
              <a:gd name="connsiteY0" fmla="*/ 0 h 802179"/>
              <a:gd name="connsiteX1" fmla="*/ 3266073 w 3266073"/>
              <a:gd name="connsiteY1" fmla="*/ 0 h 802179"/>
              <a:gd name="connsiteX2" fmla="*/ 3266073 w 3266073"/>
              <a:gd name="connsiteY2" fmla="*/ 0 h 802179"/>
              <a:gd name="connsiteX3" fmla="*/ 3266073 w 3266073"/>
              <a:gd name="connsiteY3" fmla="*/ 668480 h 802179"/>
              <a:gd name="connsiteX4" fmla="*/ 3132374 w 3266073"/>
              <a:gd name="connsiteY4" fmla="*/ 802179 h 802179"/>
              <a:gd name="connsiteX5" fmla="*/ 0 w 3266073"/>
              <a:gd name="connsiteY5" fmla="*/ 802179 h 802179"/>
              <a:gd name="connsiteX6" fmla="*/ 0 w 3266073"/>
              <a:gd name="connsiteY6" fmla="*/ 802179 h 802179"/>
              <a:gd name="connsiteX7" fmla="*/ 0 w 3266073"/>
              <a:gd name="connsiteY7" fmla="*/ 133699 h 802179"/>
              <a:gd name="connsiteX8" fmla="*/ 133699 w 3266073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6073" h="802179" fill="none" extrusionOk="0">
                <a:moveTo>
                  <a:pt x="133699" y="0"/>
                </a:moveTo>
                <a:cubicBezTo>
                  <a:pt x="1613779" y="-101497"/>
                  <a:pt x="2232456" y="-66252"/>
                  <a:pt x="3266073" y="0"/>
                </a:cubicBezTo>
                <a:lnTo>
                  <a:pt x="3266073" y="0"/>
                </a:lnTo>
                <a:cubicBezTo>
                  <a:pt x="3233359" y="172459"/>
                  <a:pt x="3295279" y="429293"/>
                  <a:pt x="3266073" y="668480"/>
                </a:cubicBezTo>
                <a:cubicBezTo>
                  <a:pt x="3267021" y="735753"/>
                  <a:pt x="3204874" y="800652"/>
                  <a:pt x="3132374" y="802179"/>
                </a:cubicBezTo>
                <a:cubicBezTo>
                  <a:pt x="2131687" y="725208"/>
                  <a:pt x="1006464" y="732215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3266073" h="802179" stroke="0" extrusionOk="0">
                <a:moveTo>
                  <a:pt x="133699" y="0"/>
                </a:moveTo>
                <a:cubicBezTo>
                  <a:pt x="1408826" y="117821"/>
                  <a:pt x="2218180" y="-43244"/>
                  <a:pt x="3266073" y="0"/>
                </a:cubicBezTo>
                <a:lnTo>
                  <a:pt x="3266073" y="0"/>
                </a:lnTo>
                <a:cubicBezTo>
                  <a:pt x="3324069" y="264698"/>
                  <a:pt x="3322954" y="404093"/>
                  <a:pt x="3266073" y="668480"/>
                </a:cubicBezTo>
                <a:cubicBezTo>
                  <a:pt x="3266022" y="741383"/>
                  <a:pt x="3202412" y="805243"/>
                  <a:pt x="3132374" y="802179"/>
                </a:cubicBezTo>
                <a:cubicBezTo>
                  <a:pt x="2470160" y="904720"/>
                  <a:pt x="520490" y="743676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Composite Index –</a:t>
            </a:r>
            <a:endParaRPr lang="ar-EG" sz="12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Shanghai Stock Exchange Composite Index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E55CE9-2E90-129D-AA0A-A3AAF5CEEEAE}"/>
              </a:ext>
            </a:extLst>
          </p:cNvPr>
          <p:cNvSpPr/>
          <p:nvPr/>
        </p:nvSpPr>
        <p:spPr>
          <a:xfrm>
            <a:off x="9849547" y="230683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12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7BDB05-CD0D-38FC-F184-2AA2DCD01417}"/>
              </a:ext>
            </a:extLst>
          </p:cNvPr>
          <p:cNvSpPr/>
          <p:nvPr/>
        </p:nvSpPr>
        <p:spPr>
          <a:xfrm>
            <a:off x="9222069" y="3550525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1991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6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16695" y="1050487"/>
            <a:ext cx="9603693" cy="663487"/>
          </a:xfrm>
          <a:custGeom>
            <a:avLst/>
            <a:gdLst>
              <a:gd name="connsiteX0" fmla="*/ 110583 w 9603693"/>
              <a:gd name="connsiteY0" fmla="*/ 0 h 663487"/>
              <a:gd name="connsiteX1" fmla="*/ 798833 w 9603693"/>
              <a:gd name="connsiteY1" fmla="*/ 0 h 663487"/>
              <a:gd name="connsiteX2" fmla="*/ 1202291 w 9603693"/>
              <a:gd name="connsiteY2" fmla="*/ 0 h 663487"/>
              <a:gd name="connsiteX3" fmla="*/ 1605748 w 9603693"/>
              <a:gd name="connsiteY3" fmla="*/ 0 h 663487"/>
              <a:gd name="connsiteX4" fmla="*/ 2104136 w 9603693"/>
              <a:gd name="connsiteY4" fmla="*/ 0 h 663487"/>
              <a:gd name="connsiteX5" fmla="*/ 2792387 w 9603693"/>
              <a:gd name="connsiteY5" fmla="*/ 0 h 663487"/>
              <a:gd name="connsiteX6" fmla="*/ 3290775 w 9603693"/>
              <a:gd name="connsiteY6" fmla="*/ 0 h 663487"/>
              <a:gd name="connsiteX7" fmla="*/ 3979025 w 9603693"/>
              <a:gd name="connsiteY7" fmla="*/ 0 h 663487"/>
              <a:gd name="connsiteX8" fmla="*/ 4572345 w 9603693"/>
              <a:gd name="connsiteY8" fmla="*/ 0 h 663487"/>
              <a:gd name="connsiteX9" fmla="*/ 5165664 w 9603693"/>
              <a:gd name="connsiteY9" fmla="*/ 0 h 663487"/>
              <a:gd name="connsiteX10" fmla="*/ 5853915 w 9603693"/>
              <a:gd name="connsiteY10" fmla="*/ 0 h 663487"/>
              <a:gd name="connsiteX11" fmla="*/ 6162441 w 9603693"/>
              <a:gd name="connsiteY11" fmla="*/ 0 h 663487"/>
              <a:gd name="connsiteX12" fmla="*/ 6660829 w 9603693"/>
              <a:gd name="connsiteY12" fmla="*/ 0 h 663487"/>
              <a:gd name="connsiteX13" fmla="*/ 7064286 w 9603693"/>
              <a:gd name="connsiteY13" fmla="*/ 0 h 663487"/>
              <a:gd name="connsiteX14" fmla="*/ 7657605 w 9603693"/>
              <a:gd name="connsiteY14" fmla="*/ 0 h 663487"/>
              <a:gd name="connsiteX15" fmla="*/ 8250925 w 9603693"/>
              <a:gd name="connsiteY15" fmla="*/ 0 h 663487"/>
              <a:gd name="connsiteX16" fmla="*/ 8939175 w 9603693"/>
              <a:gd name="connsiteY16" fmla="*/ 0 h 663487"/>
              <a:gd name="connsiteX17" fmla="*/ 9603693 w 9603693"/>
              <a:gd name="connsiteY17" fmla="*/ 0 h 663487"/>
              <a:gd name="connsiteX18" fmla="*/ 9603693 w 9603693"/>
              <a:gd name="connsiteY18" fmla="*/ 0 h 663487"/>
              <a:gd name="connsiteX19" fmla="*/ 9603693 w 9603693"/>
              <a:gd name="connsiteY19" fmla="*/ 552904 h 663487"/>
              <a:gd name="connsiteX20" fmla="*/ 9493110 w 9603693"/>
              <a:gd name="connsiteY20" fmla="*/ 663487 h 663487"/>
              <a:gd name="connsiteX21" fmla="*/ 8709928 w 9603693"/>
              <a:gd name="connsiteY21" fmla="*/ 663487 h 663487"/>
              <a:gd name="connsiteX22" fmla="*/ 8211540 w 9603693"/>
              <a:gd name="connsiteY22" fmla="*/ 663487 h 663487"/>
              <a:gd name="connsiteX23" fmla="*/ 7903014 w 9603693"/>
              <a:gd name="connsiteY23" fmla="*/ 663487 h 663487"/>
              <a:gd name="connsiteX24" fmla="*/ 7499557 w 9603693"/>
              <a:gd name="connsiteY24" fmla="*/ 663487 h 663487"/>
              <a:gd name="connsiteX25" fmla="*/ 6811306 w 9603693"/>
              <a:gd name="connsiteY25" fmla="*/ 663487 h 663487"/>
              <a:gd name="connsiteX26" fmla="*/ 6028125 w 9603693"/>
              <a:gd name="connsiteY26" fmla="*/ 663487 h 663487"/>
              <a:gd name="connsiteX27" fmla="*/ 5624668 w 9603693"/>
              <a:gd name="connsiteY27" fmla="*/ 663487 h 663487"/>
              <a:gd name="connsiteX28" fmla="*/ 5221211 w 9603693"/>
              <a:gd name="connsiteY28" fmla="*/ 663487 h 663487"/>
              <a:gd name="connsiteX29" fmla="*/ 4912684 w 9603693"/>
              <a:gd name="connsiteY29" fmla="*/ 663487 h 663487"/>
              <a:gd name="connsiteX30" fmla="*/ 4224434 w 9603693"/>
              <a:gd name="connsiteY30" fmla="*/ 663487 h 663487"/>
              <a:gd name="connsiteX31" fmla="*/ 3915908 w 9603693"/>
              <a:gd name="connsiteY31" fmla="*/ 663487 h 663487"/>
              <a:gd name="connsiteX32" fmla="*/ 3322589 w 9603693"/>
              <a:gd name="connsiteY32" fmla="*/ 663487 h 663487"/>
              <a:gd name="connsiteX33" fmla="*/ 2634338 w 9603693"/>
              <a:gd name="connsiteY33" fmla="*/ 663487 h 663487"/>
              <a:gd name="connsiteX34" fmla="*/ 2230881 w 9603693"/>
              <a:gd name="connsiteY34" fmla="*/ 663487 h 663487"/>
              <a:gd name="connsiteX35" fmla="*/ 1447699 w 9603693"/>
              <a:gd name="connsiteY35" fmla="*/ 663487 h 663487"/>
              <a:gd name="connsiteX36" fmla="*/ 949311 w 9603693"/>
              <a:gd name="connsiteY36" fmla="*/ 663487 h 663487"/>
              <a:gd name="connsiteX37" fmla="*/ 0 w 9603693"/>
              <a:gd name="connsiteY37" fmla="*/ 663487 h 663487"/>
              <a:gd name="connsiteX38" fmla="*/ 0 w 9603693"/>
              <a:gd name="connsiteY38" fmla="*/ 663487 h 663487"/>
              <a:gd name="connsiteX39" fmla="*/ 0 w 9603693"/>
              <a:gd name="connsiteY39" fmla="*/ 110583 h 663487"/>
              <a:gd name="connsiteX40" fmla="*/ 110583 w 9603693"/>
              <a:gd name="connsiteY40" fmla="*/ 0 h 6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03693" h="663487" fill="none" extrusionOk="0">
                <a:moveTo>
                  <a:pt x="110583" y="0"/>
                </a:moveTo>
                <a:cubicBezTo>
                  <a:pt x="379175" y="-43196"/>
                  <a:pt x="454809" y="25352"/>
                  <a:pt x="798833" y="0"/>
                </a:cubicBezTo>
                <a:cubicBezTo>
                  <a:pt x="1142857" y="-25352"/>
                  <a:pt x="1096014" y="998"/>
                  <a:pt x="1202291" y="0"/>
                </a:cubicBezTo>
                <a:cubicBezTo>
                  <a:pt x="1308568" y="-998"/>
                  <a:pt x="1410594" y="5463"/>
                  <a:pt x="1605748" y="0"/>
                </a:cubicBezTo>
                <a:cubicBezTo>
                  <a:pt x="1800902" y="-5463"/>
                  <a:pt x="1987027" y="19081"/>
                  <a:pt x="2104136" y="0"/>
                </a:cubicBezTo>
                <a:cubicBezTo>
                  <a:pt x="2221245" y="-19081"/>
                  <a:pt x="2496827" y="11164"/>
                  <a:pt x="2792387" y="0"/>
                </a:cubicBezTo>
                <a:cubicBezTo>
                  <a:pt x="3087947" y="-11164"/>
                  <a:pt x="3176664" y="44651"/>
                  <a:pt x="3290775" y="0"/>
                </a:cubicBezTo>
                <a:cubicBezTo>
                  <a:pt x="3404886" y="-44651"/>
                  <a:pt x="3753275" y="21056"/>
                  <a:pt x="3979025" y="0"/>
                </a:cubicBezTo>
                <a:cubicBezTo>
                  <a:pt x="4204775" y="-21056"/>
                  <a:pt x="4355391" y="17893"/>
                  <a:pt x="4572345" y="0"/>
                </a:cubicBezTo>
                <a:cubicBezTo>
                  <a:pt x="4789299" y="-17893"/>
                  <a:pt x="4959128" y="58214"/>
                  <a:pt x="5165664" y="0"/>
                </a:cubicBezTo>
                <a:cubicBezTo>
                  <a:pt x="5372200" y="-58214"/>
                  <a:pt x="5519455" y="36585"/>
                  <a:pt x="5853915" y="0"/>
                </a:cubicBezTo>
                <a:cubicBezTo>
                  <a:pt x="6188375" y="-36585"/>
                  <a:pt x="6056250" y="32917"/>
                  <a:pt x="6162441" y="0"/>
                </a:cubicBezTo>
                <a:cubicBezTo>
                  <a:pt x="6268632" y="-32917"/>
                  <a:pt x="6431806" y="22157"/>
                  <a:pt x="6660829" y="0"/>
                </a:cubicBezTo>
                <a:cubicBezTo>
                  <a:pt x="6889852" y="-22157"/>
                  <a:pt x="6936612" y="23031"/>
                  <a:pt x="7064286" y="0"/>
                </a:cubicBezTo>
                <a:cubicBezTo>
                  <a:pt x="7191960" y="-23031"/>
                  <a:pt x="7436307" y="4960"/>
                  <a:pt x="7657605" y="0"/>
                </a:cubicBezTo>
                <a:cubicBezTo>
                  <a:pt x="7878903" y="-4960"/>
                  <a:pt x="7963161" y="48801"/>
                  <a:pt x="8250925" y="0"/>
                </a:cubicBezTo>
                <a:cubicBezTo>
                  <a:pt x="8538689" y="-48801"/>
                  <a:pt x="8790500" y="80688"/>
                  <a:pt x="8939175" y="0"/>
                </a:cubicBezTo>
                <a:cubicBezTo>
                  <a:pt x="9087850" y="-80688"/>
                  <a:pt x="9443464" y="35907"/>
                  <a:pt x="9603693" y="0"/>
                </a:cubicBezTo>
                <a:lnTo>
                  <a:pt x="9603693" y="0"/>
                </a:lnTo>
                <a:cubicBezTo>
                  <a:pt x="9624793" y="263684"/>
                  <a:pt x="9602184" y="405197"/>
                  <a:pt x="9603693" y="552904"/>
                </a:cubicBezTo>
                <a:cubicBezTo>
                  <a:pt x="9601194" y="609339"/>
                  <a:pt x="9544983" y="673173"/>
                  <a:pt x="9493110" y="663487"/>
                </a:cubicBezTo>
                <a:cubicBezTo>
                  <a:pt x="9125577" y="755108"/>
                  <a:pt x="8917717" y="626938"/>
                  <a:pt x="8709928" y="663487"/>
                </a:cubicBezTo>
                <a:cubicBezTo>
                  <a:pt x="8502139" y="700036"/>
                  <a:pt x="8421554" y="622366"/>
                  <a:pt x="8211540" y="663487"/>
                </a:cubicBezTo>
                <a:cubicBezTo>
                  <a:pt x="8001526" y="704608"/>
                  <a:pt x="7986104" y="629623"/>
                  <a:pt x="7903014" y="663487"/>
                </a:cubicBezTo>
                <a:cubicBezTo>
                  <a:pt x="7819924" y="697351"/>
                  <a:pt x="7582910" y="621083"/>
                  <a:pt x="7499557" y="663487"/>
                </a:cubicBezTo>
                <a:cubicBezTo>
                  <a:pt x="7416204" y="705891"/>
                  <a:pt x="7130282" y="600762"/>
                  <a:pt x="6811306" y="663487"/>
                </a:cubicBezTo>
                <a:cubicBezTo>
                  <a:pt x="6492330" y="726212"/>
                  <a:pt x="6190008" y="653028"/>
                  <a:pt x="6028125" y="663487"/>
                </a:cubicBezTo>
                <a:cubicBezTo>
                  <a:pt x="5866242" y="673946"/>
                  <a:pt x="5755303" y="661104"/>
                  <a:pt x="5624668" y="663487"/>
                </a:cubicBezTo>
                <a:cubicBezTo>
                  <a:pt x="5494033" y="665870"/>
                  <a:pt x="5413571" y="619940"/>
                  <a:pt x="5221211" y="663487"/>
                </a:cubicBezTo>
                <a:cubicBezTo>
                  <a:pt x="5028851" y="707034"/>
                  <a:pt x="4997974" y="626918"/>
                  <a:pt x="4912684" y="663487"/>
                </a:cubicBezTo>
                <a:cubicBezTo>
                  <a:pt x="4827394" y="700056"/>
                  <a:pt x="4407832" y="625111"/>
                  <a:pt x="4224434" y="663487"/>
                </a:cubicBezTo>
                <a:cubicBezTo>
                  <a:pt x="4041036" y="701863"/>
                  <a:pt x="4062179" y="662328"/>
                  <a:pt x="3915908" y="663487"/>
                </a:cubicBezTo>
                <a:cubicBezTo>
                  <a:pt x="3769637" y="664646"/>
                  <a:pt x="3549825" y="604365"/>
                  <a:pt x="3322589" y="663487"/>
                </a:cubicBezTo>
                <a:cubicBezTo>
                  <a:pt x="3095353" y="722609"/>
                  <a:pt x="2968260" y="641193"/>
                  <a:pt x="2634338" y="663487"/>
                </a:cubicBezTo>
                <a:cubicBezTo>
                  <a:pt x="2300416" y="685781"/>
                  <a:pt x="2376934" y="648595"/>
                  <a:pt x="2230881" y="663487"/>
                </a:cubicBezTo>
                <a:cubicBezTo>
                  <a:pt x="2084828" y="678379"/>
                  <a:pt x="1708302" y="629546"/>
                  <a:pt x="1447699" y="663487"/>
                </a:cubicBezTo>
                <a:cubicBezTo>
                  <a:pt x="1187096" y="697428"/>
                  <a:pt x="1101208" y="626324"/>
                  <a:pt x="949311" y="663487"/>
                </a:cubicBezTo>
                <a:cubicBezTo>
                  <a:pt x="797414" y="700650"/>
                  <a:pt x="474195" y="612699"/>
                  <a:pt x="0" y="663487"/>
                </a:cubicBezTo>
                <a:lnTo>
                  <a:pt x="0" y="663487"/>
                </a:lnTo>
                <a:cubicBezTo>
                  <a:pt x="-38713" y="395594"/>
                  <a:pt x="29027" y="310981"/>
                  <a:pt x="0" y="110583"/>
                </a:cubicBezTo>
                <a:cubicBezTo>
                  <a:pt x="-4578" y="66496"/>
                  <a:pt x="49391" y="-10534"/>
                  <a:pt x="110583" y="0"/>
                </a:cubicBezTo>
                <a:close/>
              </a:path>
              <a:path w="9603693" h="663487" stroke="0" extrusionOk="0">
                <a:moveTo>
                  <a:pt x="110583" y="0"/>
                </a:moveTo>
                <a:cubicBezTo>
                  <a:pt x="301662" y="-48965"/>
                  <a:pt x="585740" y="1632"/>
                  <a:pt x="798833" y="0"/>
                </a:cubicBezTo>
                <a:cubicBezTo>
                  <a:pt x="1011926" y="-1632"/>
                  <a:pt x="1116659" y="25571"/>
                  <a:pt x="1202291" y="0"/>
                </a:cubicBezTo>
                <a:cubicBezTo>
                  <a:pt x="1287923" y="-25571"/>
                  <a:pt x="1407414" y="27604"/>
                  <a:pt x="1510817" y="0"/>
                </a:cubicBezTo>
                <a:cubicBezTo>
                  <a:pt x="1614220" y="-27604"/>
                  <a:pt x="1786667" y="26011"/>
                  <a:pt x="1914274" y="0"/>
                </a:cubicBezTo>
                <a:cubicBezTo>
                  <a:pt x="2041881" y="-26011"/>
                  <a:pt x="2127240" y="2512"/>
                  <a:pt x="2317731" y="0"/>
                </a:cubicBezTo>
                <a:cubicBezTo>
                  <a:pt x="2508222" y="-2512"/>
                  <a:pt x="2665076" y="42652"/>
                  <a:pt x="2816119" y="0"/>
                </a:cubicBezTo>
                <a:cubicBezTo>
                  <a:pt x="2967162" y="-42652"/>
                  <a:pt x="3132136" y="41474"/>
                  <a:pt x="3314508" y="0"/>
                </a:cubicBezTo>
                <a:cubicBezTo>
                  <a:pt x="3496880" y="-41474"/>
                  <a:pt x="3788493" y="10972"/>
                  <a:pt x="3907827" y="0"/>
                </a:cubicBezTo>
                <a:cubicBezTo>
                  <a:pt x="4027161" y="-10972"/>
                  <a:pt x="4256188" y="3429"/>
                  <a:pt x="4501146" y="0"/>
                </a:cubicBezTo>
                <a:cubicBezTo>
                  <a:pt x="4746104" y="-3429"/>
                  <a:pt x="4843508" y="18073"/>
                  <a:pt x="4999535" y="0"/>
                </a:cubicBezTo>
                <a:cubicBezTo>
                  <a:pt x="5155562" y="-18073"/>
                  <a:pt x="5231282" y="29938"/>
                  <a:pt x="5308061" y="0"/>
                </a:cubicBezTo>
                <a:cubicBezTo>
                  <a:pt x="5384840" y="-29938"/>
                  <a:pt x="5652768" y="35655"/>
                  <a:pt x="5901380" y="0"/>
                </a:cubicBezTo>
                <a:cubicBezTo>
                  <a:pt x="6149992" y="-35655"/>
                  <a:pt x="6252536" y="30190"/>
                  <a:pt x="6589631" y="0"/>
                </a:cubicBezTo>
                <a:cubicBezTo>
                  <a:pt x="6926726" y="-30190"/>
                  <a:pt x="7214593" y="64114"/>
                  <a:pt x="7372812" y="0"/>
                </a:cubicBezTo>
                <a:cubicBezTo>
                  <a:pt x="7531031" y="-64114"/>
                  <a:pt x="7591059" y="6473"/>
                  <a:pt x="7776269" y="0"/>
                </a:cubicBezTo>
                <a:cubicBezTo>
                  <a:pt x="7961479" y="-6473"/>
                  <a:pt x="7967694" y="13172"/>
                  <a:pt x="8084795" y="0"/>
                </a:cubicBezTo>
                <a:cubicBezTo>
                  <a:pt x="8201896" y="-13172"/>
                  <a:pt x="8531579" y="25771"/>
                  <a:pt x="8678115" y="0"/>
                </a:cubicBezTo>
                <a:cubicBezTo>
                  <a:pt x="8824651" y="-25771"/>
                  <a:pt x="8904736" y="21594"/>
                  <a:pt x="8986641" y="0"/>
                </a:cubicBezTo>
                <a:cubicBezTo>
                  <a:pt x="9068546" y="-21594"/>
                  <a:pt x="9412437" y="43195"/>
                  <a:pt x="9603693" y="0"/>
                </a:cubicBezTo>
                <a:lnTo>
                  <a:pt x="9603693" y="0"/>
                </a:lnTo>
                <a:cubicBezTo>
                  <a:pt x="9617469" y="211518"/>
                  <a:pt x="9596601" y="337916"/>
                  <a:pt x="9603693" y="552904"/>
                </a:cubicBezTo>
                <a:cubicBezTo>
                  <a:pt x="9604865" y="612502"/>
                  <a:pt x="9556653" y="661356"/>
                  <a:pt x="9493110" y="663487"/>
                </a:cubicBezTo>
                <a:cubicBezTo>
                  <a:pt x="9344655" y="679778"/>
                  <a:pt x="9175785" y="633014"/>
                  <a:pt x="8899791" y="663487"/>
                </a:cubicBezTo>
                <a:cubicBezTo>
                  <a:pt x="8623797" y="693960"/>
                  <a:pt x="8654527" y="626889"/>
                  <a:pt x="8496333" y="663487"/>
                </a:cubicBezTo>
                <a:cubicBezTo>
                  <a:pt x="8338139" y="700085"/>
                  <a:pt x="7950506" y="570295"/>
                  <a:pt x="7713152" y="663487"/>
                </a:cubicBezTo>
                <a:cubicBezTo>
                  <a:pt x="7475798" y="756679"/>
                  <a:pt x="7391843" y="659901"/>
                  <a:pt x="7309695" y="663487"/>
                </a:cubicBezTo>
                <a:cubicBezTo>
                  <a:pt x="7227547" y="667073"/>
                  <a:pt x="6888365" y="587583"/>
                  <a:pt x="6526513" y="663487"/>
                </a:cubicBezTo>
                <a:cubicBezTo>
                  <a:pt x="6164661" y="739391"/>
                  <a:pt x="6014746" y="570423"/>
                  <a:pt x="5743332" y="663487"/>
                </a:cubicBezTo>
                <a:cubicBezTo>
                  <a:pt x="5471918" y="756551"/>
                  <a:pt x="5346321" y="649131"/>
                  <a:pt x="5150012" y="663487"/>
                </a:cubicBezTo>
                <a:cubicBezTo>
                  <a:pt x="4953703" y="677843"/>
                  <a:pt x="4688038" y="641309"/>
                  <a:pt x="4461762" y="663487"/>
                </a:cubicBezTo>
                <a:cubicBezTo>
                  <a:pt x="4235486" y="685665"/>
                  <a:pt x="4139058" y="626205"/>
                  <a:pt x="4058305" y="663487"/>
                </a:cubicBezTo>
                <a:cubicBezTo>
                  <a:pt x="3977552" y="700769"/>
                  <a:pt x="3638554" y="660471"/>
                  <a:pt x="3464985" y="663487"/>
                </a:cubicBezTo>
                <a:cubicBezTo>
                  <a:pt x="3291416" y="666503"/>
                  <a:pt x="3088470" y="623378"/>
                  <a:pt x="2776735" y="663487"/>
                </a:cubicBezTo>
                <a:cubicBezTo>
                  <a:pt x="2465000" y="703596"/>
                  <a:pt x="2232691" y="590973"/>
                  <a:pt x="2088484" y="663487"/>
                </a:cubicBezTo>
                <a:cubicBezTo>
                  <a:pt x="1944277" y="736001"/>
                  <a:pt x="1853964" y="638539"/>
                  <a:pt x="1779958" y="663487"/>
                </a:cubicBezTo>
                <a:cubicBezTo>
                  <a:pt x="1705952" y="688435"/>
                  <a:pt x="1470964" y="632339"/>
                  <a:pt x="1376501" y="663487"/>
                </a:cubicBezTo>
                <a:cubicBezTo>
                  <a:pt x="1282038" y="694635"/>
                  <a:pt x="1074919" y="633983"/>
                  <a:pt x="878113" y="663487"/>
                </a:cubicBezTo>
                <a:cubicBezTo>
                  <a:pt x="681307" y="692991"/>
                  <a:pt x="240431" y="656014"/>
                  <a:pt x="0" y="663487"/>
                </a:cubicBezTo>
                <a:lnTo>
                  <a:pt x="0" y="663487"/>
                </a:lnTo>
                <a:cubicBezTo>
                  <a:pt x="-30006" y="528573"/>
                  <a:pt x="17665" y="271803"/>
                  <a:pt x="0" y="110583"/>
                </a:cubicBezTo>
                <a:cubicBezTo>
                  <a:pt x="614" y="51790"/>
                  <a:pt x="45002" y="11492"/>
                  <a:pt x="110583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الشركات التي تتعامل مع </a:t>
            </a:r>
            <a:r>
              <a:rPr lang="ar-EG" sz="1600" dirty="0">
                <a:ln/>
                <a:solidFill>
                  <a:srgbClr val="FF0000"/>
                </a:solidFill>
              </a:rPr>
              <a:t>الخدمات المالية </a:t>
            </a:r>
            <a:r>
              <a:rPr lang="ar-EG" sz="1600" dirty="0">
                <a:ln/>
                <a:solidFill>
                  <a:srgbClr val="00B0F0"/>
                </a:solidFill>
              </a:rPr>
              <a:t>والعقارات</a:t>
            </a:r>
            <a:r>
              <a:rPr lang="ar-EG" sz="1600" dirty="0">
                <a:ln/>
                <a:solidFill>
                  <a:srgbClr val="00B050"/>
                </a:solidFill>
              </a:rPr>
              <a:t> تشكل الجزء الأكبر من هذا المؤشر.</a:t>
            </a:r>
          </a:p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 </a:t>
            </a:r>
            <a:r>
              <a:rPr lang="ar-EG" sz="1600" dirty="0">
                <a:ln/>
                <a:solidFill>
                  <a:srgbClr val="C00000"/>
                </a:solidFill>
              </a:rPr>
              <a:t>قطاع الصناعة في المرتبة الثانية</a:t>
            </a:r>
            <a:r>
              <a:rPr lang="ar-EG" sz="1600" dirty="0">
                <a:ln/>
                <a:solidFill>
                  <a:srgbClr val="00B050"/>
                </a:solidFill>
              </a:rPr>
              <a:t>.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745914" y="1995800"/>
            <a:ext cx="7770007" cy="1240793"/>
          </a:xfrm>
          <a:custGeom>
            <a:avLst/>
            <a:gdLst>
              <a:gd name="connsiteX0" fmla="*/ 206803 w 7770007"/>
              <a:gd name="connsiteY0" fmla="*/ 0 h 1240793"/>
              <a:gd name="connsiteX1" fmla="*/ 637324 w 7770007"/>
              <a:gd name="connsiteY1" fmla="*/ 0 h 1240793"/>
              <a:gd name="connsiteX2" fmla="*/ 1294741 w 7770007"/>
              <a:gd name="connsiteY2" fmla="*/ 0 h 1240793"/>
              <a:gd name="connsiteX3" fmla="*/ 1952158 w 7770007"/>
              <a:gd name="connsiteY3" fmla="*/ 0 h 1240793"/>
              <a:gd name="connsiteX4" fmla="*/ 2382679 w 7770007"/>
              <a:gd name="connsiteY4" fmla="*/ 0 h 1240793"/>
              <a:gd name="connsiteX5" fmla="*/ 2737567 w 7770007"/>
              <a:gd name="connsiteY5" fmla="*/ 0 h 1240793"/>
              <a:gd name="connsiteX6" fmla="*/ 3168088 w 7770007"/>
              <a:gd name="connsiteY6" fmla="*/ 0 h 1240793"/>
              <a:gd name="connsiteX7" fmla="*/ 3825505 w 7770007"/>
              <a:gd name="connsiteY7" fmla="*/ 0 h 1240793"/>
              <a:gd name="connsiteX8" fmla="*/ 4256026 w 7770007"/>
              <a:gd name="connsiteY8" fmla="*/ 0 h 1240793"/>
              <a:gd name="connsiteX9" fmla="*/ 4686547 w 7770007"/>
              <a:gd name="connsiteY9" fmla="*/ 0 h 1240793"/>
              <a:gd name="connsiteX10" fmla="*/ 5192700 w 7770007"/>
              <a:gd name="connsiteY10" fmla="*/ 0 h 1240793"/>
              <a:gd name="connsiteX11" fmla="*/ 5850117 w 7770007"/>
              <a:gd name="connsiteY11" fmla="*/ 0 h 1240793"/>
              <a:gd name="connsiteX12" fmla="*/ 6356270 w 7770007"/>
              <a:gd name="connsiteY12" fmla="*/ 0 h 1240793"/>
              <a:gd name="connsiteX13" fmla="*/ 7013687 w 7770007"/>
              <a:gd name="connsiteY13" fmla="*/ 0 h 1240793"/>
              <a:gd name="connsiteX14" fmla="*/ 7770007 w 7770007"/>
              <a:gd name="connsiteY14" fmla="*/ 0 h 1240793"/>
              <a:gd name="connsiteX15" fmla="*/ 7770007 w 7770007"/>
              <a:gd name="connsiteY15" fmla="*/ 0 h 1240793"/>
              <a:gd name="connsiteX16" fmla="*/ 7770007 w 7770007"/>
              <a:gd name="connsiteY16" fmla="*/ 516995 h 1240793"/>
              <a:gd name="connsiteX17" fmla="*/ 7770007 w 7770007"/>
              <a:gd name="connsiteY17" fmla="*/ 1033990 h 1240793"/>
              <a:gd name="connsiteX18" fmla="*/ 7563204 w 7770007"/>
              <a:gd name="connsiteY18" fmla="*/ 1240793 h 1240793"/>
              <a:gd name="connsiteX19" fmla="*/ 7132683 w 7770007"/>
              <a:gd name="connsiteY19" fmla="*/ 1240793 h 1240793"/>
              <a:gd name="connsiteX20" fmla="*/ 6475266 w 7770007"/>
              <a:gd name="connsiteY20" fmla="*/ 1240793 h 1240793"/>
              <a:gd name="connsiteX21" fmla="*/ 5817849 w 7770007"/>
              <a:gd name="connsiteY21" fmla="*/ 1240793 h 1240793"/>
              <a:gd name="connsiteX22" fmla="*/ 5462960 w 7770007"/>
              <a:gd name="connsiteY22" fmla="*/ 1240793 h 1240793"/>
              <a:gd name="connsiteX23" fmla="*/ 4956808 w 7770007"/>
              <a:gd name="connsiteY23" fmla="*/ 1240793 h 1240793"/>
              <a:gd name="connsiteX24" fmla="*/ 4601919 w 7770007"/>
              <a:gd name="connsiteY24" fmla="*/ 1240793 h 1240793"/>
              <a:gd name="connsiteX25" fmla="*/ 3868870 w 7770007"/>
              <a:gd name="connsiteY25" fmla="*/ 1240793 h 1240793"/>
              <a:gd name="connsiteX26" fmla="*/ 3438349 w 7770007"/>
              <a:gd name="connsiteY26" fmla="*/ 1240793 h 1240793"/>
              <a:gd name="connsiteX27" fmla="*/ 2780932 w 7770007"/>
              <a:gd name="connsiteY27" fmla="*/ 1240793 h 1240793"/>
              <a:gd name="connsiteX28" fmla="*/ 2274779 w 7770007"/>
              <a:gd name="connsiteY28" fmla="*/ 1240793 h 1240793"/>
              <a:gd name="connsiteX29" fmla="*/ 1919890 w 7770007"/>
              <a:gd name="connsiteY29" fmla="*/ 1240793 h 1240793"/>
              <a:gd name="connsiteX30" fmla="*/ 1489369 w 7770007"/>
              <a:gd name="connsiteY30" fmla="*/ 1240793 h 1240793"/>
              <a:gd name="connsiteX31" fmla="*/ 831952 w 7770007"/>
              <a:gd name="connsiteY31" fmla="*/ 1240793 h 1240793"/>
              <a:gd name="connsiteX32" fmla="*/ 0 w 7770007"/>
              <a:gd name="connsiteY32" fmla="*/ 1240793 h 1240793"/>
              <a:gd name="connsiteX33" fmla="*/ 0 w 7770007"/>
              <a:gd name="connsiteY33" fmla="*/ 1240793 h 1240793"/>
              <a:gd name="connsiteX34" fmla="*/ 0 w 7770007"/>
              <a:gd name="connsiteY34" fmla="*/ 744478 h 1240793"/>
              <a:gd name="connsiteX35" fmla="*/ 0 w 7770007"/>
              <a:gd name="connsiteY35" fmla="*/ 206803 h 1240793"/>
              <a:gd name="connsiteX36" fmla="*/ 206803 w 7770007"/>
              <a:gd name="connsiteY36" fmla="*/ 0 h 12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70007" h="1240793" fill="none" extrusionOk="0">
                <a:moveTo>
                  <a:pt x="206803" y="0"/>
                </a:moveTo>
                <a:cubicBezTo>
                  <a:pt x="376237" y="-5319"/>
                  <a:pt x="529210" y="39486"/>
                  <a:pt x="637324" y="0"/>
                </a:cubicBezTo>
                <a:cubicBezTo>
                  <a:pt x="745438" y="-39486"/>
                  <a:pt x="1030652" y="14582"/>
                  <a:pt x="1294741" y="0"/>
                </a:cubicBezTo>
                <a:cubicBezTo>
                  <a:pt x="1558830" y="-14582"/>
                  <a:pt x="1656096" y="21502"/>
                  <a:pt x="1952158" y="0"/>
                </a:cubicBezTo>
                <a:cubicBezTo>
                  <a:pt x="2248220" y="-21502"/>
                  <a:pt x="2288071" y="21418"/>
                  <a:pt x="2382679" y="0"/>
                </a:cubicBezTo>
                <a:cubicBezTo>
                  <a:pt x="2477287" y="-21418"/>
                  <a:pt x="2609942" y="18201"/>
                  <a:pt x="2737567" y="0"/>
                </a:cubicBezTo>
                <a:cubicBezTo>
                  <a:pt x="2865192" y="-18201"/>
                  <a:pt x="3004478" y="35067"/>
                  <a:pt x="3168088" y="0"/>
                </a:cubicBezTo>
                <a:cubicBezTo>
                  <a:pt x="3331698" y="-35067"/>
                  <a:pt x="3564234" y="4690"/>
                  <a:pt x="3825505" y="0"/>
                </a:cubicBezTo>
                <a:cubicBezTo>
                  <a:pt x="4086776" y="-4690"/>
                  <a:pt x="4132444" y="42271"/>
                  <a:pt x="4256026" y="0"/>
                </a:cubicBezTo>
                <a:cubicBezTo>
                  <a:pt x="4379608" y="-42271"/>
                  <a:pt x="4516674" y="38373"/>
                  <a:pt x="4686547" y="0"/>
                </a:cubicBezTo>
                <a:cubicBezTo>
                  <a:pt x="4856420" y="-38373"/>
                  <a:pt x="5071086" y="22903"/>
                  <a:pt x="5192700" y="0"/>
                </a:cubicBezTo>
                <a:cubicBezTo>
                  <a:pt x="5314314" y="-22903"/>
                  <a:pt x="5672961" y="47669"/>
                  <a:pt x="5850117" y="0"/>
                </a:cubicBezTo>
                <a:cubicBezTo>
                  <a:pt x="6027273" y="-47669"/>
                  <a:pt x="6230193" y="43736"/>
                  <a:pt x="6356270" y="0"/>
                </a:cubicBezTo>
                <a:cubicBezTo>
                  <a:pt x="6482347" y="-43736"/>
                  <a:pt x="6741960" y="4211"/>
                  <a:pt x="7013687" y="0"/>
                </a:cubicBezTo>
                <a:cubicBezTo>
                  <a:pt x="7285414" y="-4211"/>
                  <a:pt x="7574012" y="19457"/>
                  <a:pt x="7770007" y="0"/>
                </a:cubicBezTo>
                <a:lnTo>
                  <a:pt x="7770007" y="0"/>
                </a:lnTo>
                <a:cubicBezTo>
                  <a:pt x="7779194" y="165771"/>
                  <a:pt x="7748329" y="313407"/>
                  <a:pt x="7770007" y="516995"/>
                </a:cubicBezTo>
                <a:cubicBezTo>
                  <a:pt x="7791685" y="720583"/>
                  <a:pt x="7765467" y="907875"/>
                  <a:pt x="7770007" y="1033990"/>
                </a:cubicBezTo>
                <a:cubicBezTo>
                  <a:pt x="7785491" y="1141791"/>
                  <a:pt x="7672454" y="1269805"/>
                  <a:pt x="7563204" y="1240793"/>
                </a:cubicBezTo>
                <a:cubicBezTo>
                  <a:pt x="7463174" y="1274943"/>
                  <a:pt x="7279031" y="1228665"/>
                  <a:pt x="7132683" y="1240793"/>
                </a:cubicBezTo>
                <a:cubicBezTo>
                  <a:pt x="6986335" y="1252921"/>
                  <a:pt x="6773209" y="1194557"/>
                  <a:pt x="6475266" y="1240793"/>
                </a:cubicBezTo>
                <a:cubicBezTo>
                  <a:pt x="6177323" y="1287029"/>
                  <a:pt x="6025301" y="1231353"/>
                  <a:pt x="5817849" y="1240793"/>
                </a:cubicBezTo>
                <a:cubicBezTo>
                  <a:pt x="5610397" y="1250233"/>
                  <a:pt x="5610544" y="1198285"/>
                  <a:pt x="5462960" y="1240793"/>
                </a:cubicBezTo>
                <a:cubicBezTo>
                  <a:pt x="5315376" y="1283301"/>
                  <a:pt x="5193260" y="1217645"/>
                  <a:pt x="4956808" y="1240793"/>
                </a:cubicBezTo>
                <a:cubicBezTo>
                  <a:pt x="4720356" y="1263941"/>
                  <a:pt x="4772508" y="1200588"/>
                  <a:pt x="4601919" y="1240793"/>
                </a:cubicBezTo>
                <a:cubicBezTo>
                  <a:pt x="4431330" y="1280998"/>
                  <a:pt x="4232383" y="1176363"/>
                  <a:pt x="3868870" y="1240793"/>
                </a:cubicBezTo>
                <a:cubicBezTo>
                  <a:pt x="3505357" y="1305223"/>
                  <a:pt x="3588817" y="1228803"/>
                  <a:pt x="3438349" y="1240793"/>
                </a:cubicBezTo>
                <a:cubicBezTo>
                  <a:pt x="3287881" y="1252783"/>
                  <a:pt x="3008928" y="1205778"/>
                  <a:pt x="2780932" y="1240793"/>
                </a:cubicBezTo>
                <a:cubicBezTo>
                  <a:pt x="2552936" y="1275808"/>
                  <a:pt x="2395625" y="1236960"/>
                  <a:pt x="2274779" y="1240793"/>
                </a:cubicBezTo>
                <a:cubicBezTo>
                  <a:pt x="2153933" y="1244626"/>
                  <a:pt x="2055415" y="1203974"/>
                  <a:pt x="1919890" y="1240793"/>
                </a:cubicBezTo>
                <a:cubicBezTo>
                  <a:pt x="1784365" y="1277612"/>
                  <a:pt x="1677899" y="1221249"/>
                  <a:pt x="1489369" y="1240793"/>
                </a:cubicBezTo>
                <a:cubicBezTo>
                  <a:pt x="1300839" y="1260337"/>
                  <a:pt x="1149238" y="1210029"/>
                  <a:pt x="831952" y="1240793"/>
                </a:cubicBezTo>
                <a:cubicBezTo>
                  <a:pt x="514666" y="1271557"/>
                  <a:pt x="311292" y="1233990"/>
                  <a:pt x="0" y="1240793"/>
                </a:cubicBezTo>
                <a:lnTo>
                  <a:pt x="0" y="1240793"/>
                </a:lnTo>
                <a:cubicBezTo>
                  <a:pt x="-24056" y="1086067"/>
                  <a:pt x="30824" y="897004"/>
                  <a:pt x="0" y="744478"/>
                </a:cubicBezTo>
                <a:cubicBezTo>
                  <a:pt x="-30824" y="591952"/>
                  <a:pt x="11711" y="351900"/>
                  <a:pt x="0" y="206803"/>
                </a:cubicBezTo>
                <a:cubicBezTo>
                  <a:pt x="-16557" y="88670"/>
                  <a:pt x="87250" y="24963"/>
                  <a:pt x="206803" y="0"/>
                </a:cubicBezTo>
                <a:close/>
              </a:path>
              <a:path w="7770007" h="1240793" stroke="0" extrusionOk="0">
                <a:moveTo>
                  <a:pt x="206803" y="0"/>
                </a:moveTo>
                <a:cubicBezTo>
                  <a:pt x="522781" y="-36259"/>
                  <a:pt x="641974" y="6907"/>
                  <a:pt x="864220" y="0"/>
                </a:cubicBezTo>
                <a:cubicBezTo>
                  <a:pt x="1086466" y="-6907"/>
                  <a:pt x="1134553" y="29475"/>
                  <a:pt x="1294741" y="0"/>
                </a:cubicBezTo>
                <a:cubicBezTo>
                  <a:pt x="1454929" y="-29475"/>
                  <a:pt x="1533092" y="5603"/>
                  <a:pt x="1649630" y="0"/>
                </a:cubicBezTo>
                <a:cubicBezTo>
                  <a:pt x="1766168" y="-5603"/>
                  <a:pt x="1893426" y="19923"/>
                  <a:pt x="2080150" y="0"/>
                </a:cubicBezTo>
                <a:cubicBezTo>
                  <a:pt x="2266874" y="-19923"/>
                  <a:pt x="2318347" y="32933"/>
                  <a:pt x="2510671" y="0"/>
                </a:cubicBezTo>
                <a:cubicBezTo>
                  <a:pt x="2702995" y="-32933"/>
                  <a:pt x="2839344" y="42872"/>
                  <a:pt x="3016824" y="0"/>
                </a:cubicBezTo>
                <a:cubicBezTo>
                  <a:pt x="3194304" y="-42872"/>
                  <a:pt x="3288428" y="31618"/>
                  <a:pt x="3522977" y="0"/>
                </a:cubicBezTo>
                <a:cubicBezTo>
                  <a:pt x="3757526" y="-31618"/>
                  <a:pt x="3967190" y="20606"/>
                  <a:pt x="4104762" y="0"/>
                </a:cubicBezTo>
                <a:cubicBezTo>
                  <a:pt x="4242334" y="-20606"/>
                  <a:pt x="4544150" y="43957"/>
                  <a:pt x="4686547" y="0"/>
                </a:cubicBezTo>
                <a:cubicBezTo>
                  <a:pt x="4828945" y="-43957"/>
                  <a:pt x="4999615" y="58815"/>
                  <a:pt x="5192700" y="0"/>
                </a:cubicBezTo>
                <a:cubicBezTo>
                  <a:pt x="5385785" y="-58815"/>
                  <a:pt x="5469929" y="65"/>
                  <a:pt x="5547589" y="0"/>
                </a:cubicBezTo>
                <a:cubicBezTo>
                  <a:pt x="5625249" y="-65"/>
                  <a:pt x="5855899" y="32864"/>
                  <a:pt x="6129374" y="0"/>
                </a:cubicBezTo>
                <a:cubicBezTo>
                  <a:pt x="6402850" y="-32864"/>
                  <a:pt x="6548464" y="2772"/>
                  <a:pt x="6786790" y="0"/>
                </a:cubicBezTo>
                <a:cubicBezTo>
                  <a:pt x="7025116" y="-2772"/>
                  <a:pt x="7513581" y="100037"/>
                  <a:pt x="7770007" y="0"/>
                </a:cubicBezTo>
                <a:lnTo>
                  <a:pt x="7770007" y="0"/>
                </a:lnTo>
                <a:cubicBezTo>
                  <a:pt x="7820664" y="104399"/>
                  <a:pt x="7747110" y="273530"/>
                  <a:pt x="7770007" y="496315"/>
                </a:cubicBezTo>
                <a:cubicBezTo>
                  <a:pt x="7792904" y="719100"/>
                  <a:pt x="7766989" y="880193"/>
                  <a:pt x="7770007" y="1033990"/>
                </a:cubicBezTo>
                <a:cubicBezTo>
                  <a:pt x="7757494" y="1141066"/>
                  <a:pt x="7662251" y="1238506"/>
                  <a:pt x="7563204" y="1240793"/>
                </a:cubicBezTo>
                <a:cubicBezTo>
                  <a:pt x="7303018" y="1275844"/>
                  <a:pt x="7031457" y="1204330"/>
                  <a:pt x="6830155" y="1240793"/>
                </a:cubicBezTo>
                <a:cubicBezTo>
                  <a:pt x="6628853" y="1277256"/>
                  <a:pt x="6442512" y="1232203"/>
                  <a:pt x="6324002" y="1240793"/>
                </a:cubicBezTo>
                <a:cubicBezTo>
                  <a:pt x="6205492" y="1249383"/>
                  <a:pt x="6123234" y="1202787"/>
                  <a:pt x="5969113" y="1240793"/>
                </a:cubicBezTo>
                <a:cubicBezTo>
                  <a:pt x="5814992" y="1278799"/>
                  <a:pt x="5702721" y="1199462"/>
                  <a:pt x="5462960" y="1240793"/>
                </a:cubicBezTo>
                <a:cubicBezTo>
                  <a:pt x="5223199" y="1282124"/>
                  <a:pt x="5231048" y="1240160"/>
                  <a:pt x="5032440" y="1240793"/>
                </a:cubicBezTo>
                <a:cubicBezTo>
                  <a:pt x="4833832" y="1241426"/>
                  <a:pt x="4699706" y="1215246"/>
                  <a:pt x="4601919" y="1240793"/>
                </a:cubicBezTo>
                <a:cubicBezTo>
                  <a:pt x="4504132" y="1266340"/>
                  <a:pt x="4215077" y="1223110"/>
                  <a:pt x="3868870" y="1240793"/>
                </a:cubicBezTo>
                <a:cubicBezTo>
                  <a:pt x="3522663" y="1258476"/>
                  <a:pt x="3531388" y="1212832"/>
                  <a:pt x="3438349" y="1240793"/>
                </a:cubicBezTo>
                <a:cubicBezTo>
                  <a:pt x="3345310" y="1268754"/>
                  <a:pt x="3036611" y="1221413"/>
                  <a:pt x="2705300" y="1240793"/>
                </a:cubicBezTo>
                <a:cubicBezTo>
                  <a:pt x="2373989" y="1260173"/>
                  <a:pt x="2310026" y="1233839"/>
                  <a:pt x="1972251" y="1240793"/>
                </a:cubicBezTo>
                <a:cubicBezTo>
                  <a:pt x="1634476" y="1247747"/>
                  <a:pt x="1644971" y="1214518"/>
                  <a:pt x="1390466" y="1240793"/>
                </a:cubicBezTo>
                <a:cubicBezTo>
                  <a:pt x="1135962" y="1267068"/>
                  <a:pt x="1040482" y="1192308"/>
                  <a:pt x="733049" y="1240793"/>
                </a:cubicBezTo>
                <a:cubicBezTo>
                  <a:pt x="425616" y="1289278"/>
                  <a:pt x="224501" y="1153744"/>
                  <a:pt x="0" y="1240793"/>
                </a:cubicBezTo>
                <a:lnTo>
                  <a:pt x="0" y="1240793"/>
                </a:lnTo>
                <a:cubicBezTo>
                  <a:pt x="-44902" y="1015226"/>
                  <a:pt x="58068" y="840448"/>
                  <a:pt x="0" y="723798"/>
                </a:cubicBezTo>
                <a:cubicBezTo>
                  <a:pt x="-58068" y="607148"/>
                  <a:pt x="47212" y="427775"/>
                  <a:pt x="0" y="206803"/>
                </a:cubicBezTo>
                <a:cubicBezTo>
                  <a:pt x="13651" y="61232"/>
                  <a:pt x="89772" y="20450"/>
                  <a:pt x="206803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SSE Composite index</a:t>
            </a:r>
            <a:r>
              <a:rPr lang="ar-EG" sz="1600" dirty="0">
                <a:ln/>
                <a:solidFill>
                  <a:srgbClr val="00B050"/>
                </a:solidFill>
              </a:rPr>
              <a:t> مؤشر</a:t>
            </a:r>
            <a:r>
              <a:rPr lang="en-US" sz="1600" dirty="0">
                <a:ln/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المركب هو </a:t>
            </a:r>
            <a:r>
              <a:rPr lang="ar-EG" sz="1600" dirty="0">
                <a:ln/>
                <a:solidFill>
                  <a:srgbClr val="C00000"/>
                </a:solidFill>
              </a:rPr>
              <a:t>مؤشر ممتاز للاقتصاد الصيني </a:t>
            </a:r>
            <a:r>
              <a:rPr lang="ar-EG" sz="1600" dirty="0">
                <a:ln/>
                <a:solidFill>
                  <a:srgbClr val="00B050"/>
                </a:solidFill>
              </a:rPr>
              <a:t>بشكل عام ومؤشر إحصائي مهم للحالة العامة لسوق الأسهم الصينية. يستخدم على نطاق واسع من قبل كل من المستثمرين الصينيين والأجانب.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90543220-D7B9-942A-2B8F-AF86C73A8266}"/>
              </a:ext>
            </a:extLst>
          </p:cNvPr>
          <p:cNvSpPr/>
          <p:nvPr/>
        </p:nvSpPr>
        <p:spPr>
          <a:xfrm>
            <a:off x="8736676" y="2808525"/>
            <a:ext cx="3266073" cy="802179"/>
          </a:xfrm>
          <a:custGeom>
            <a:avLst/>
            <a:gdLst>
              <a:gd name="connsiteX0" fmla="*/ 133699 w 3266073"/>
              <a:gd name="connsiteY0" fmla="*/ 0 h 802179"/>
              <a:gd name="connsiteX1" fmla="*/ 3266073 w 3266073"/>
              <a:gd name="connsiteY1" fmla="*/ 0 h 802179"/>
              <a:gd name="connsiteX2" fmla="*/ 3266073 w 3266073"/>
              <a:gd name="connsiteY2" fmla="*/ 0 h 802179"/>
              <a:gd name="connsiteX3" fmla="*/ 3266073 w 3266073"/>
              <a:gd name="connsiteY3" fmla="*/ 668480 h 802179"/>
              <a:gd name="connsiteX4" fmla="*/ 3132374 w 3266073"/>
              <a:gd name="connsiteY4" fmla="*/ 802179 h 802179"/>
              <a:gd name="connsiteX5" fmla="*/ 0 w 3266073"/>
              <a:gd name="connsiteY5" fmla="*/ 802179 h 802179"/>
              <a:gd name="connsiteX6" fmla="*/ 0 w 3266073"/>
              <a:gd name="connsiteY6" fmla="*/ 802179 h 802179"/>
              <a:gd name="connsiteX7" fmla="*/ 0 w 3266073"/>
              <a:gd name="connsiteY7" fmla="*/ 133699 h 802179"/>
              <a:gd name="connsiteX8" fmla="*/ 133699 w 3266073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6073" h="802179" fill="none" extrusionOk="0">
                <a:moveTo>
                  <a:pt x="133699" y="0"/>
                </a:moveTo>
                <a:cubicBezTo>
                  <a:pt x="1613779" y="-101497"/>
                  <a:pt x="2232456" y="-66252"/>
                  <a:pt x="3266073" y="0"/>
                </a:cubicBezTo>
                <a:lnTo>
                  <a:pt x="3266073" y="0"/>
                </a:lnTo>
                <a:cubicBezTo>
                  <a:pt x="3233359" y="172459"/>
                  <a:pt x="3295279" y="429293"/>
                  <a:pt x="3266073" y="668480"/>
                </a:cubicBezTo>
                <a:cubicBezTo>
                  <a:pt x="3267021" y="735753"/>
                  <a:pt x="3204874" y="800652"/>
                  <a:pt x="3132374" y="802179"/>
                </a:cubicBezTo>
                <a:cubicBezTo>
                  <a:pt x="2131687" y="725208"/>
                  <a:pt x="1006464" y="732215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3266073" h="802179" stroke="0" extrusionOk="0">
                <a:moveTo>
                  <a:pt x="133699" y="0"/>
                </a:moveTo>
                <a:cubicBezTo>
                  <a:pt x="1408826" y="117821"/>
                  <a:pt x="2218180" y="-43244"/>
                  <a:pt x="3266073" y="0"/>
                </a:cubicBezTo>
                <a:lnTo>
                  <a:pt x="3266073" y="0"/>
                </a:lnTo>
                <a:cubicBezTo>
                  <a:pt x="3324069" y="264698"/>
                  <a:pt x="3322954" y="404093"/>
                  <a:pt x="3266073" y="668480"/>
                </a:cubicBezTo>
                <a:cubicBezTo>
                  <a:pt x="3266022" y="741383"/>
                  <a:pt x="3202412" y="805243"/>
                  <a:pt x="3132374" y="802179"/>
                </a:cubicBezTo>
                <a:cubicBezTo>
                  <a:pt x="2470160" y="904720"/>
                  <a:pt x="520490" y="743676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Composite Index –</a:t>
            </a:r>
            <a:endParaRPr lang="ar-EG" sz="12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Shanghai Stock Exchange Composite Index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E55CE9-2E90-129D-AA0A-A3AAF5CEEEAE}"/>
              </a:ext>
            </a:extLst>
          </p:cNvPr>
          <p:cNvSpPr/>
          <p:nvPr/>
        </p:nvSpPr>
        <p:spPr>
          <a:xfrm>
            <a:off x="9849547" y="230683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12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7BDB05-CD0D-38FC-F184-2AA2DCD01417}"/>
              </a:ext>
            </a:extLst>
          </p:cNvPr>
          <p:cNvSpPr/>
          <p:nvPr/>
        </p:nvSpPr>
        <p:spPr>
          <a:xfrm>
            <a:off x="9222069" y="3550525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1991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9B8849-73ED-37A9-1D6A-AA14FFCBE117}"/>
              </a:ext>
            </a:extLst>
          </p:cNvPr>
          <p:cNvSpPr/>
          <p:nvPr/>
        </p:nvSpPr>
        <p:spPr>
          <a:xfrm>
            <a:off x="3707728" y="5500832"/>
            <a:ext cx="2106258" cy="544286"/>
          </a:xfrm>
          <a:custGeom>
            <a:avLst/>
            <a:gdLst>
              <a:gd name="connsiteX0" fmla="*/ 0 w 2106258"/>
              <a:gd name="connsiteY0" fmla="*/ 90716 h 544286"/>
              <a:gd name="connsiteX1" fmla="*/ 90716 w 2106258"/>
              <a:gd name="connsiteY1" fmla="*/ 0 h 544286"/>
              <a:gd name="connsiteX2" fmla="*/ 2015542 w 2106258"/>
              <a:gd name="connsiteY2" fmla="*/ 0 h 544286"/>
              <a:gd name="connsiteX3" fmla="*/ 2106258 w 2106258"/>
              <a:gd name="connsiteY3" fmla="*/ 90716 h 544286"/>
              <a:gd name="connsiteX4" fmla="*/ 2106258 w 2106258"/>
              <a:gd name="connsiteY4" fmla="*/ 453570 h 544286"/>
              <a:gd name="connsiteX5" fmla="*/ 2015542 w 2106258"/>
              <a:gd name="connsiteY5" fmla="*/ 544286 h 544286"/>
              <a:gd name="connsiteX6" fmla="*/ 90716 w 2106258"/>
              <a:gd name="connsiteY6" fmla="*/ 544286 h 544286"/>
              <a:gd name="connsiteX7" fmla="*/ 0 w 2106258"/>
              <a:gd name="connsiteY7" fmla="*/ 453570 h 544286"/>
              <a:gd name="connsiteX8" fmla="*/ 0 w 210625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625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505818" y="-158339"/>
                  <a:pt x="1261824" y="78065"/>
                  <a:pt x="2015542" y="0"/>
                </a:cubicBezTo>
                <a:cubicBezTo>
                  <a:pt x="2067917" y="-207"/>
                  <a:pt x="2102961" y="41284"/>
                  <a:pt x="2106258" y="90716"/>
                </a:cubicBezTo>
                <a:cubicBezTo>
                  <a:pt x="2078243" y="160031"/>
                  <a:pt x="2076725" y="288012"/>
                  <a:pt x="2106258" y="453570"/>
                </a:cubicBezTo>
                <a:cubicBezTo>
                  <a:pt x="2106290" y="498839"/>
                  <a:pt x="2070163" y="550388"/>
                  <a:pt x="2015542" y="544286"/>
                </a:cubicBezTo>
                <a:cubicBezTo>
                  <a:pt x="1444075" y="450037"/>
                  <a:pt x="105240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10625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65995" y="114556"/>
                  <a:pt x="1092802" y="-105465"/>
                  <a:pt x="2015542" y="0"/>
                </a:cubicBezTo>
                <a:cubicBezTo>
                  <a:pt x="2066394" y="4073"/>
                  <a:pt x="2105728" y="38441"/>
                  <a:pt x="2106258" y="90716"/>
                </a:cubicBezTo>
                <a:cubicBezTo>
                  <a:pt x="2136294" y="211728"/>
                  <a:pt x="2079439" y="357353"/>
                  <a:pt x="2106258" y="453570"/>
                </a:cubicBezTo>
                <a:cubicBezTo>
                  <a:pt x="2097288" y="499920"/>
                  <a:pt x="2070251" y="539886"/>
                  <a:pt x="2015542" y="544286"/>
                </a:cubicBezTo>
                <a:cubicBezTo>
                  <a:pt x="1141767" y="523350"/>
                  <a:pt x="374702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Dividend Index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E402BD-C57A-1ED8-3F14-141D98BBD82B}"/>
              </a:ext>
            </a:extLst>
          </p:cNvPr>
          <p:cNvSpPr/>
          <p:nvPr/>
        </p:nvSpPr>
        <p:spPr>
          <a:xfrm>
            <a:off x="6660417" y="4473855"/>
            <a:ext cx="2708026" cy="544286"/>
          </a:xfrm>
          <a:custGeom>
            <a:avLst/>
            <a:gdLst>
              <a:gd name="connsiteX0" fmla="*/ 0 w 2708026"/>
              <a:gd name="connsiteY0" fmla="*/ 90716 h 544286"/>
              <a:gd name="connsiteX1" fmla="*/ 90716 w 2708026"/>
              <a:gd name="connsiteY1" fmla="*/ 0 h 544286"/>
              <a:gd name="connsiteX2" fmla="*/ 2617310 w 2708026"/>
              <a:gd name="connsiteY2" fmla="*/ 0 h 544286"/>
              <a:gd name="connsiteX3" fmla="*/ 2708026 w 2708026"/>
              <a:gd name="connsiteY3" fmla="*/ 90716 h 544286"/>
              <a:gd name="connsiteX4" fmla="*/ 2708026 w 2708026"/>
              <a:gd name="connsiteY4" fmla="*/ 453570 h 544286"/>
              <a:gd name="connsiteX5" fmla="*/ 2617310 w 2708026"/>
              <a:gd name="connsiteY5" fmla="*/ 544286 h 544286"/>
              <a:gd name="connsiteX6" fmla="*/ 90716 w 2708026"/>
              <a:gd name="connsiteY6" fmla="*/ 544286 h 544286"/>
              <a:gd name="connsiteX7" fmla="*/ 0 w 2708026"/>
              <a:gd name="connsiteY7" fmla="*/ 453570 h 544286"/>
              <a:gd name="connsiteX8" fmla="*/ 0 w 2708026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026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911715" y="-158339"/>
                  <a:pt x="1475647" y="78065"/>
                  <a:pt x="2617310" y="0"/>
                </a:cubicBezTo>
                <a:cubicBezTo>
                  <a:pt x="2669685" y="-207"/>
                  <a:pt x="2704729" y="41284"/>
                  <a:pt x="2708026" y="90716"/>
                </a:cubicBezTo>
                <a:cubicBezTo>
                  <a:pt x="2680011" y="160031"/>
                  <a:pt x="2678493" y="288012"/>
                  <a:pt x="2708026" y="453570"/>
                </a:cubicBezTo>
                <a:cubicBezTo>
                  <a:pt x="2708058" y="498839"/>
                  <a:pt x="2671931" y="550388"/>
                  <a:pt x="2617310" y="544286"/>
                </a:cubicBezTo>
                <a:cubicBezTo>
                  <a:pt x="1832020" y="450037"/>
                  <a:pt x="924944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708026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728185" y="114556"/>
                  <a:pt x="2200644" y="-105465"/>
                  <a:pt x="2617310" y="0"/>
                </a:cubicBezTo>
                <a:cubicBezTo>
                  <a:pt x="2668162" y="4073"/>
                  <a:pt x="2707496" y="38441"/>
                  <a:pt x="2708026" y="90716"/>
                </a:cubicBezTo>
                <a:cubicBezTo>
                  <a:pt x="2738062" y="211728"/>
                  <a:pt x="2681207" y="357353"/>
                  <a:pt x="2708026" y="453570"/>
                </a:cubicBezTo>
                <a:cubicBezTo>
                  <a:pt x="2699056" y="499920"/>
                  <a:pt x="2672019" y="539886"/>
                  <a:pt x="2617310" y="544286"/>
                </a:cubicBezTo>
                <a:cubicBezTo>
                  <a:pt x="2223922" y="523350"/>
                  <a:pt x="1188516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Sector Indices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ACC911-32CD-0593-FB73-AC61E5CDA319}"/>
              </a:ext>
            </a:extLst>
          </p:cNvPr>
          <p:cNvSpPr/>
          <p:nvPr/>
        </p:nvSpPr>
        <p:spPr>
          <a:xfrm>
            <a:off x="6829033" y="5500832"/>
            <a:ext cx="2795622" cy="544286"/>
          </a:xfrm>
          <a:custGeom>
            <a:avLst/>
            <a:gdLst>
              <a:gd name="connsiteX0" fmla="*/ 0 w 2795622"/>
              <a:gd name="connsiteY0" fmla="*/ 90716 h 544286"/>
              <a:gd name="connsiteX1" fmla="*/ 90716 w 2795622"/>
              <a:gd name="connsiteY1" fmla="*/ 0 h 544286"/>
              <a:gd name="connsiteX2" fmla="*/ 2704906 w 2795622"/>
              <a:gd name="connsiteY2" fmla="*/ 0 h 544286"/>
              <a:gd name="connsiteX3" fmla="*/ 2795622 w 2795622"/>
              <a:gd name="connsiteY3" fmla="*/ 90716 h 544286"/>
              <a:gd name="connsiteX4" fmla="*/ 2795622 w 2795622"/>
              <a:gd name="connsiteY4" fmla="*/ 453570 h 544286"/>
              <a:gd name="connsiteX5" fmla="*/ 2704906 w 2795622"/>
              <a:gd name="connsiteY5" fmla="*/ 544286 h 544286"/>
              <a:gd name="connsiteX6" fmla="*/ 90716 w 2795622"/>
              <a:gd name="connsiteY6" fmla="*/ 544286 h 544286"/>
              <a:gd name="connsiteX7" fmla="*/ 0 w 2795622"/>
              <a:gd name="connsiteY7" fmla="*/ 453570 h 544286"/>
              <a:gd name="connsiteX8" fmla="*/ 0 w 2795622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5622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62059" y="-158339"/>
                  <a:pt x="1704473" y="78065"/>
                  <a:pt x="2704906" y="0"/>
                </a:cubicBezTo>
                <a:cubicBezTo>
                  <a:pt x="2757281" y="-207"/>
                  <a:pt x="2792325" y="41284"/>
                  <a:pt x="2795622" y="90716"/>
                </a:cubicBezTo>
                <a:cubicBezTo>
                  <a:pt x="2767607" y="160031"/>
                  <a:pt x="2766089" y="288012"/>
                  <a:pt x="2795622" y="453570"/>
                </a:cubicBezTo>
                <a:cubicBezTo>
                  <a:pt x="2795654" y="498839"/>
                  <a:pt x="2759527" y="550388"/>
                  <a:pt x="2704906" y="544286"/>
                </a:cubicBezTo>
                <a:cubicBezTo>
                  <a:pt x="1690790" y="450037"/>
                  <a:pt x="38516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795622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161774" y="114556"/>
                  <a:pt x="1970692" y="-105465"/>
                  <a:pt x="2704906" y="0"/>
                </a:cubicBezTo>
                <a:cubicBezTo>
                  <a:pt x="2755758" y="4073"/>
                  <a:pt x="2795092" y="38441"/>
                  <a:pt x="2795622" y="90716"/>
                </a:cubicBezTo>
                <a:cubicBezTo>
                  <a:pt x="2825658" y="211728"/>
                  <a:pt x="2768803" y="357353"/>
                  <a:pt x="2795622" y="453570"/>
                </a:cubicBezTo>
                <a:cubicBezTo>
                  <a:pt x="2786652" y="499920"/>
                  <a:pt x="2759615" y="539886"/>
                  <a:pt x="2704906" y="544286"/>
                </a:cubicBezTo>
                <a:cubicBezTo>
                  <a:pt x="1700556" y="523350"/>
                  <a:pt x="820639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Corporate Bond Index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AA9358-86E8-E5C7-62C6-8DED25EC4E7B}"/>
              </a:ext>
            </a:extLst>
          </p:cNvPr>
          <p:cNvSpPr/>
          <p:nvPr/>
        </p:nvSpPr>
        <p:spPr>
          <a:xfrm>
            <a:off x="493064" y="3601925"/>
            <a:ext cx="1277163" cy="544286"/>
          </a:xfrm>
          <a:custGeom>
            <a:avLst/>
            <a:gdLst>
              <a:gd name="connsiteX0" fmla="*/ 0 w 1277163"/>
              <a:gd name="connsiteY0" fmla="*/ 90716 h 544286"/>
              <a:gd name="connsiteX1" fmla="*/ 90716 w 1277163"/>
              <a:gd name="connsiteY1" fmla="*/ 0 h 544286"/>
              <a:gd name="connsiteX2" fmla="*/ 1186447 w 1277163"/>
              <a:gd name="connsiteY2" fmla="*/ 0 h 544286"/>
              <a:gd name="connsiteX3" fmla="*/ 1277163 w 1277163"/>
              <a:gd name="connsiteY3" fmla="*/ 90716 h 544286"/>
              <a:gd name="connsiteX4" fmla="*/ 1277163 w 1277163"/>
              <a:gd name="connsiteY4" fmla="*/ 453570 h 544286"/>
              <a:gd name="connsiteX5" fmla="*/ 1186447 w 1277163"/>
              <a:gd name="connsiteY5" fmla="*/ 544286 h 544286"/>
              <a:gd name="connsiteX6" fmla="*/ 90716 w 1277163"/>
              <a:gd name="connsiteY6" fmla="*/ 544286 h 544286"/>
              <a:gd name="connsiteX7" fmla="*/ 0 w 1277163"/>
              <a:gd name="connsiteY7" fmla="*/ 453570 h 544286"/>
              <a:gd name="connsiteX8" fmla="*/ 0 w 127716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16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256305" y="-58726"/>
                  <a:pt x="743493" y="14314"/>
                  <a:pt x="1186447" y="0"/>
                </a:cubicBezTo>
                <a:cubicBezTo>
                  <a:pt x="1238822" y="-207"/>
                  <a:pt x="1273866" y="41284"/>
                  <a:pt x="1277163" y="90716"/>
                </a:cubicBezTo>
                <a:cubicBezTo>
                  <a:pt x="1249148" y="160031"/>
                  <a:pt x="1247630" y="288012"/>
                  <a:pt x="1277163" y="453570"/>
                </a:cubicBezTo>
                <a:cubicBezTo>
                  <a:pt x="1277195" y="498839"/>
                  <a:pt x="1241068" y="550388"/>
                  <a:pt x="1186447" y="544286"/>
                </a:cubicBezTo>
                <a:cubicBezTo>
                  <a:pt x="695018" y="601762"/>
                  <a:pt x="612820" y="512812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27716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545717" y="-18508"/>
                  <a:pt x="947948" y="-97290"/>
                  <a:pt x="1186447" y="0"/>
                </a:cubicBezTo>
                <a:cubicBezTo>
                  <a:pt x="1237299" y="4073"/>
                  <a:pt x="1276633" y="38441"/>
                  <a:pt x="1277163" y="90716"/>
                </a:cubicBezTo>
                <a:cubicBezTo>
                  <a:pt x="1307199" y="211728"/>
                  <a:pt x="1250344" y="357353"/>
                  <a:pt x="1277163" y="453570"/>
                </a:cubicBezTo>
                <a:cubicBezTo>
                  <a:pt x="1268193" y="499920"/>
                  <a:pt x="1241156" y="539886"/>
                  <a:pt x="1186447" y="544286"/>
                </a:cubicBezTo>
                <a:cubicBezTo>
                  <a:pt x="842267" y="492480"/>
                  <a:pt x="610476" y="603528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</a:t>
            </a:r>
            <a:r>
              <a:rPr lang="en-US" sz="16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2DA92ED-2FE5-8C7C-54A3-B6EEA00C3E28}"/>
              </a:ext>
            </a:extLst>
          </p:cNvPr>
          <p:cNvSpPr/>
          <p:nvPr/>
        </p:nvSpPr>
        <p:spPr>
          <a:xfrm>
            <a:off x="2375692" y="3567778"/>
            <a:ext cx="1986946" cy="544286"/>
          </a:xfrm>
          <a:custGeom>
            <a:avLst/>
            <a:gdLst>
              <a:gd name="connsiteX0" fmla="*/ 0 w 1986946"/>
              <a:gd name="connsiteY0" fmla="*/ 90716 h 544286"/>
              <a:gd name="connsiteX1" fmla="*/ 90716 w 1986946"/>
              <a:gd name="connsiteY1" fmla="*/ 0 h 544286"/>
              <a:gd name="connsiteX2" fmla="*/ 1896230 w 1986946"/>
              <a:gd name="connsiteY2" fmla="*/ 0 h 544286"/>
              <a:gd name="connsiteX3" fmla="*/ 1986946 w 1986946"/>
              <a:gd name="connsiteY3" fmla="*/ 90716 h 544286"/>
              <a:gd name="connsiteX4" fmla="*/ 1986946 w 1986946"/>
              <a:gd name="connsiteY4" fmla="*/ 453570 h 544286"/>
              <a:gd name="connsiteX5" fmla="*/ 1896230 w 1986946"/>
              <a:gd name="connsiteY5" fmla="*/ 544286 h 544286"/>
              <a:gd name="connsiteX6" fmla="*/ 90716 w 1986946"/>
              <a:gd name="connsiteY6" fmla="*/ 544286 h 544286"/>
              <a:gd name="connsiteX7" fmla="*/ 0 w 1986946"/>
              <a:gd name="connsiteY7" fmla="*/ 453570 h 544286"/>
              <a:gd name="connsiteX8" fmla="*/ 0 w 1986946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946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4158" y="144726"/>
                  <a:pt x="1697683" y="519"/>
                  <a:pt x="1896230" y="0"/>
                </a:cubicBezTo>
                <a:cubicBezTo>
                  <a:pt x="1948605" y="-207"/>
                  <a:pt x="1983649" y="41284"/>
                  <a:pt x="1986946" y="90716"/>
                </a:cubicBezTo>
                <a:cubicBezTo>
                  <a:pt x="1958931" y="160031"/>
                  <a:pt x="1957413" y="288012"/>
                  <a:pt x="1986946" y="453570"/>
                </a:cubicBezTo>
                <a:cubicBezTo>
                  <a:pt x="1986978" y="498839"/>
                  <a:pt x="1950851" y="550388"/>
                  <a:pt x="1896230" y="544286"/>
                </a:cubicBezTo>
                <a:cubicBezTo>
                  <a:pt x="1611111" y="540127"/>
                  <a:pt x="316417" y="646841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986946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358677" y="-66521"/>
                  <a:pt x="1164144" y="-37599"/>
                  <a:pt x="1896230" y="0"/>
                </a:cubicBezTo>
                <a:cubicBezTo>
                  <a:pt x="1947082" y="4073"/>
                  <a:pt x="1986416" y="38441"/>
                  <a:pt x="1986946" y="90716"/>
                </a:cubicBezTo>
                <a:cubicBezTo>
                  <a:pt x="2016982" y="211728"/>
                  <a:pt x="1960127" y="357353"/>
                  <a:pt x="1986946" y="453570"/>
                </a:cubicBezTo>
                <a:cubicBezTo>
                  <a:pt x="1977976" y="499920"/>
                  <a:pt x="1950939" y="539886"/>
                  <a:pt x="1896230" y="544286"/>
                </a:cubicBezTo>
                <a:cubicBezTo>
                  <a:pt x="1225592" y="686786"/>
                  <a:pt x="921383" y="698275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SE 180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F8BE11D-8AF7-DB0B-08B9-AA0AAAC41338}"/>
              </a:ext>
            </a:extLst>
          </p:cNvPr>
          <p:cNvSpPr/>
          <p:nvPr/>
        </p:nvSpPr>
        <p:spPr>
          <a:xfrm>
            <a:off x="212512" y="4637568"/>
            <a:ext cx="2746819" cy="544286"/>
          </a:xfrm>
          <a:custGeom>
            <a:avLst/>
            <a:gdLst>
              <a:gd name="connsiteX0" fmla="*/ 0 w 2746819"/>
              <a:gd name="connsiteY0" fmla="*/ 90716 h 544286"/>
              <a:gd name="connsiteX1" fmla="*/ 90716 w 2746819"/>
              <a:gd name="connsiteY1" fmla="*/ 0 h 544286"/>
              <a:gd name="connsiteX2" fmla="*/ 2656103 w 2746819"/>
              <a:gd name="connsiteY2" fmla="*/ 0 h 544286"/>
              <a:gd name="connsiteX3" fmla="*/ 2746819 w 2746819"/>
              <a:gd name="connsiteY3" fmla="*/ 90716 h 544286"/>
              <a:gd name="connsiteX4" fmla="*/ 2746819 w 2746819"/>
              <a:gd name="connsiteY4" fmla="*/ 453570 h 544286"/>
              <a:gd name="connsiteX5" fmla="*/ 2656103 w 2746819"/>
              <a:gd name="connsiteY5" fmla="*/ 544286 h 544286"/>
              <a:gd name="connsiteX6" fmla="*/ 90716 w 2746819"/>
              <a:gd name="connsiteY6" fmla="*/ 544286 h 544286"/>
              <a:gd name="connsiteX7" fmla="*/ 0 w 2746819"/>
              <a:gd name="connsiteY7" fmla="*/ 453570 h 544286"/>
              <a:gd name="connsiteX8" fmla="*/ 0 w 2746819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819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174620" y="-158339"/>
                  <a:pt x="1734433" y="78065"/>
                  <a:pt x="2656103" y="0"/>
                </a:cubicBezTo>
                <a:cubicBezTo>
                  <a:pt x="2708478" y="-207"/>
                  <a:pt x="2743522" y="41284"/>
                  <a:pt x="2746819" y="90716"/>
                </a:cubicBezTo>
                <a:cubicBezTo>
                  <a:pt x="2718804" y="160031"/>
                  <a:pt x="2717286" y="288012"/>
                  <a:pt x="2746819" y="453570"/>
                </a:cubicBezTo>
                <a:cubicBezTo>
                  <a:pt x="2746851" y="498839"/>
                  <a:pt x="2710724" y="550388"/>
                  <a:pt x="2656103" y="544286"/>
                </a:cubicBezTo>
                <a:cubicBezTo>
                  <a:pt x="1612027" y="450037"/>
                  <a:pt x="78124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746819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67303" y="114556"/>
                  <a:pt x="1519668" y="-105465"/>
                  <a:pt x="2656103" y="0"/>
                </a:cubicBezTo>
                <a:cubicBezTo>
                  <a:pt x="2706955" y="4073"/>
                  <a:pt x="2746289" y="38441"/>
                  <a:pt x="2746819" y="90716"/>
                </a:cubicBezTo>
                <a:cubicBezTo>
                  <a:pt x="2776855" y="211728"/>
                  <a:pt x="2720000" y="357353"/>
                  <a:pt x="2746819" y="453570"/>
                </a:cubicBezTo>
                <a:cubicBezTo>
                  <a:pt x="2737849" y="499920"/>
                  <a:pt x="2710812" y="539886"/>
                  <a:pt x="2656103" y="544286"/>
                </a:cubicBezTo>
                <a:cubicBezTo>
                  <a:pt x="1997867" y="523350"/>
                  <a:pt x="957773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New Composite Index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6B72ADD-8A2C-05E4-953E-4F08C2DC95E6}"/>
              </a:ext>
            </a:extLst>
          </p:cNvPr>
          <p:cNvSpPr/>
          <p:nvPr/>
        </p:nvSpPr>
        <p:spPr>
          <a:xfrm>
            <a:off x="4894554" y="3543700"/>
            <a:ext cx="3046689" cy="544286"/>
          </a:xfrm>
          <a:custGeom>
            <a:avLst/>
            <a:gdLst>
              <a:gd name="connsiteX0" fmla="*/ 0 w 3046689"/>
              <a:gd name="connsiteY0" fmla="*/ 90716 h 544286"/>
              <a:gd name="connsiteX1" fmla="*/ 90716 w 3046689"/>
              <a:gd name="connsiteY1" fmla="*/ 0 h 544286"/>
              <a:gd name="connsiteX2" fmla="*/ 2955973 w 3046689"/>
              <a:gd name="connsiteY2" fmla="*/ 0 h 544286"/>
              <a:gd name="connsiteX3" fmla="*/ 3046689 w 3046689"/>
              <a:gd name="connsiteY3" fmla="*/ 90716 h 544286"/>
              <a:gd name="connsiteX4" fmla="*/ 3046689 w 3046689"/>
              <a:gd name="connsiteY4" fmla="*/ 453570 h 544286"/>
              <a:gd name="connsiteX5" fmla="*/ 2955973 w 3046689"/>
              <a:gd name="connsiteY5" fmla="*/ 544286 h 544286"/>
              <a:gd name="connsiteX6" fmla="*/ 90716 w 3046689"/>
              <a:gd name="connsiteY6" fmla="*/ 544286 h 544286"/>
              <a:gd name="connsiteX7" fmla="*/ 0 w 3046689"/>
              <a:gd name="connsiteY7" fmla="*/ 453570 h 544286"/>
              <a:gd name="connsiteX8" fmla="*/ 0 w 3046689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6689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1358797" y="-158339"/>
                  <a:pt x="1722590" y="78065"/>
                  <a:pt x="2955973" y="0"/>
                </a:cubicBezTo>
                <a:cubicBezTo>
                  <a:pt x="3008348" y="-207"/>
                  <a:pt x="3043392" y="41284"/>
                  <a:pt x="3046689" y="90716"/>
                </a:cubicBezTo>
                <a:cubicBezTo>
                  <a:pt x="3018674" y="160031"/>
                  <a:pt x="3017156" y="288012"/>
                  <a:pt x="3046689" y="453570"/>
                </a:cubicBezTo>
                <a:cubicBezTo>
                  <a:pt x="3046721" y="498839"/>
                  <a:pt x="3010594" y="550388"/>
                  <a:pt x="2955973" y="544286"/>
                </a:cubicBezTo>
                <a:cubicBezTo>
                  <a:pt x="1923740" y="450037"/>
                  <a:pt x="607092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3046689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021811" y="114556"/>
                  <a:pt x="2032548" y="-105465"/>
                  <a:pt x="2955973" y="0"/>
                </a:cubicBezTo>
                <a:cubicBezTo>
                  <a:pt x="3006825" y="4073"/>
                  <a:pt x="3046159" y="38441"/>
                  <a:pt x="3046689" y="90716"/>
                </a:cubicBezTo>
                <a:cubicBezTo>
                  <a:pt x="3076725" y="211728"/>
                  <a:pt x="3019870" y="357353"/>
                  <a:pt x="3046689" y="453570"/>
                </a:cubicBezTo>
                <a:cubicBezTo>
                  <a:pt x="3037719" y="499920"/>
                  <a:pt x="3010682" y="539886"/>
                  <a:pt x="2955973" y="544286"/>
                </a:cubicBezTo>
                <a:cubicBezTo>
                  <a:pt x="1631260" y="523350"/>
                  <a:pt x="742255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Government Bond Index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36E677-E80C-2DF0-9C61-56941A00F7F8}"/>
              </a:ext>
            </a:extLst>
          </p:cNvPr>
          <p:cNvSpPr/>
          <p:nvPr/>
        </p:nvSpPr>
        <p:spPr>
          <a:xfrm>
            <a:off x="3960737" y="4559442"/>
            <a:ext cx="1986946" cy="544286"/>
          </a:xfrm>
          <a:custGeom>
            <a:avLst/>
            <a:gdLst>
              <a:gd name="connsiteX0" fmla="*/ 0 w 1986946"/>
              <a:gd name="connsiteY0" fmla="*/ 90716 h 544286"/>
              <a:gd name="connsiteX1" fmla="*/ 90716 w 1986946"/>
              <a:gd name="connsiteY1" fmla="*/ 0 h 544286"/>
              <a:gd name="connsiteX2" fmla="*/ 1896230 w 1986946"/>
              <a:gd name="connsiteY2" fmla="*/ 0 h 544286"/>
              <a:gd name="connsiteX3" fmla="*/ 1986946 w 1986946"/>
              <a:gd name="connsiteY3" fmla="*/ 90716 h 544286"/>
              <a:gd name="connsiteX4" fmla="*/ 1986946 w 1986946"/>
              <a:gd name="connsiteY4" fmla="*/ 453570 h 544286"/>
              <a:gd name="connsiteX5" fmla="*/ 1896230 w 1986946"/>
              <a:gd name="connsiteY5" fmla="*/ 544286 h 544286"/>
              <a:gd name="connsiteX6" fmla="*/ 90716 w 1986946"/>
              <a:gd name="connsiteY6" fmla="*/ 544286 h 544286"/>
              <a:gd name="connsiteX7" fmla="*/ 0 w 1986946"/>
              <a:gd name="connsiteY7" fmla="*/ 453570 h 544286"/>
              <a:gd name="connsiteX8" fmla="*/ 0 w 1986946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946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4158" y="144726"/>
                  <a:pt x="1697683" y="519"/>
                  <a:pt x="1896230" y="0"/>
                </a:cubicBezTo>
                <a:cubicBezTo>
                  <a:pt x="1948605" y="-207"/>
                  <a:pt x="1983649" y="41284"/>
                  <a:pt x="1986946" y="90716"/>
                </a:cubicBezTo>
                <a:cubicBezTo>
                  <a:pt x="1958931" y="160031"/>
                  <a:pt x="1957413" y="288012"/>
                  <a:pt x="1986946" y="453570"/>
                </a:cubicBezTo>
                <a:cubicBezTo>
                  <a:pt x="1986978" y="498839"/>
                  <a:pt x="1950851" y="550388"/>
                  <a:pt x="1896230" y="544286"/>
                </a:cubicBezTo>
                <a:cubicBezTo>
                  <a:pt x="1611111" y="540127"/>
                  <a:pt x="316417" y="646841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986946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358677" y="-66521"/>
                  <a:pt x="1164144" y="-37599"/>
                  <a:pt x="1896230" y="0"/>
                </a:cubicBezTo>
                <a:cubicBezTo>
                  <a:pt x="1947082" y="4073"/>
                  <a:pt x="1986416" y="38441"/>
                  <a:pt x="1986946" y="90716"/>
                </a:cubicBezTo>
                <a:cubicBezTo>
                  <a:pt x="2016982" y="211728"/>
                  <a:pt x="1960127" y="357353"/>
                  <a:pt x="1986946" y="453570"/>
                </a:cubicBezTo>
                <a:cubicBezTo>
                  <a:pt x="1977976" y="499920"/>
                  <a:pt x="1950939" y="539886"/>
                  <a:pt x="1896230" y="544286"/>
                </a:cubicBezTo>
                <a:cubicBezTo>
                  <a:pt x="1225592" y="686786"/>
                  <a:pt x="921383" y="698275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</a:rPr>
              <a:t>SSE Fund Index</a:t>
            </a:r>
          </a:p>
        </p:txBody>
      </p:sp>
    </p:spTree>
    <p:extLst>
      <p:ext uri="{BB962C8B-B14F-4D97-AF65-F5344CB8AC3E}">
        <p14:creationId xmlns:p14="http://schemas.microsoft.com/office/powerpoint/2010/main" val="10889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6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E4D817-B898-BCB1-9BDA-5949E7FB6751}"/>
              </a:ext>
            </a:extLst>
          </p:cNvPr>
          <p:cNvSpPr/>
          <p:nvPr/>
        </p:nvSpPr>
        <p:spPr>
          <a:xfrm>
            <a:off x="5973726" y="5229747"/>
            <a:ext cx="2394214" cy="544286"/>
          </a:xfrm>
          <a:custGeom>
            <a:avLst/>
            <a:gdLst>
              <a:gd name="connsiteX0" fmla="*/ 0 w 2394214"/>
              <a:gd name="connsiteY0" fmla="*/ 90716 h 544286"/>
              <a:gd name="connsiteX1" fmla="*/ 90716 w 2394214"/>
              <a:gd name="connsiteY1" fmla="*/ 0 h 544286"/>
              <a:gd name="connsiteX2" fmla="*/ 2303498 w 2394214"/>
              <a:gd name="connsiteY2" fmla="*/ 0 h 544286"/>
              <a:gd name="connsiteX3" fmla="*/ 2394214 w 2394214"/>
              <a:gd name="connsiteY3" fmla="*/ 90716 h 544286"/>
              <a:gd name="connsiteX4" fmla="*/ 2394214 w 2394214"/>
              <a:gd name="connsiteY4" fmla="*/ 453570 h 544286"/>
              <a:gd name="connsiteX5" fmla="*/ 2303498 w 2394214"/>
              <a:gd name="connsiteY5" fmla="*/ 544286 h 544286"/>
              <a:gd name="connsiteX6" fmla="*/ 90716 w 2394214"/>
              <a:gd name="connsiteY6" fmla="*/ 544286 h 544286"/>
              <a:gd name="connsiteX7" fmla="*/ 0 w 2394214"/>
              <a:gd name="connsiteY7" fmla="*/ 453570 h 544286"/>
              <a:gd name="connsiteX8" fmla="*/ 0 w 2394214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214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484084" y="-158339"/>
                  <a:pt x="1919659" y="78065"/>
                  <a:pt x="2303498" y="0"/>
                </a:cubicBezTo>
                <a:cubicBezTo>
                  <a:pt x="2355873" y="-207"/>
                  <a:pt x="2390917" y="41284"/>
                  <a:pt x="2394214" y="90716"/>
                </a:cubicBezTo>
                <a:cubicBezTo>
                  <a:pt x="2366199" y="160031"/>
                  <a:pt x="2364681" y="288012"/>
                  <a:pt x="2394214" y="453570"/>
                </a:cubicBezTo>
                <a:cubicBezTo>
                  <a:pt x="2394246" y="498839"/>
                  <a:pt x="2358119" y="550388"/>
                  <a:pt x="2303498" y="544286"/>
                </a:cubicBezTo>
                <a:cubicBezTo>
                  <a:pt x="1959310" y="450037"/>
                  <a:pt x="386441" y="670873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2394214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1143629" y="114556"/>
                  <a:pt x="1801699" y="-105465"/>
                  <a:pt x="2303498" y="0"/>
                </a:cubicBezTo>
                <a:cubicBezTo>
                  <a:pt x="2354350" y="4073"/>
                  <a:pt x="2393684" y="38441"/>
                  <a:pt x="2394214" y="90716"/>
                </a:cubicBezTo>
                <a:cubicBezTo>
                  <a:pt x="2424250" y="211728"/>
                  <a:pt x="2367395" y="357353"/>
                  <a:pt x="2394214" y="453570"/>
                </a:cubicBezTo>
                <a:cubicBezTo>
                  <a:pt x="2385244" y="499920"/>
                  <a:pt x="2358207" y="539886"/>
                  <a:pt x="2303498" y="544286"/>
                </a:cubicBezTo>
                <a:cubicBezTo>
                  <a:pt x="1395374" y="523350"/>
                  <a:pt x="588773" y="66015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Sinopec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8741E2-0EE2-646A-6114-7676C9297F3F}"/>
              </a:ext>
            </a:extLst>
          </p:cNvPr>
          <p:cNvSpPr/>
          <p:nvPr/>
        </p:nvSpPr>
        <p:spPr>
          <a:xfrm>
            <a:off x="5950474" y="2905880"/>
            <a:ext cx="1897688" cy="544286"/>
          </a:xfrm>
          <a:custGeom>
            <a:avLst/>
            <a:gdLst>
              <a:gd name="connsiteX0" fmla="*/ 0 w 1897688"/>
              <a:gd name="connsiteY0" fmla="*/ 90716 h 544286"/>
              <a:gd name="connsiteX1" fmla="*/ 90716 w 1897688"/>
              <a:gd name="connsiteY1" fmla="*/ 0 h 544286"/>
              <a:gd name="connsiteX2" fmla="*/ 1806972 w 1897688"/>
              <a:gd name="connsiteY2" fmla="*/ 0 h 544286"/>
              <a:gd name="connsiteX3" fmla="*/ 1897688 w 1897688"/>
              <a:gd name="connsiteY3" fmla="*/ 90716 h 544286"/>
              <a:gd name="connsiteX4" fmla="*/ 1897688 w 1897688"/>
              <a:gd name="connsiteY4" fmla="*/ 453570 h 544286"/>
              <a:gd name="connsiteX5" fmla="*/ 1806972 w 1897688"/>
              <a:gd name="connsiteY5" fmla="*/ 544286 h 544286"/>
              <a:gd name="connsiteX6" fmla="*/ 90716 w 1897688"/>
              <a:gd name="connsiteY6" fmla="*/ 544286 h 544286"/>
              <a:gd name="connsiteX7" fmla="*/ 0 w 1897688"/>
              <a:gd name="connsiteY7" fmla="*/ 453570 h 544286"/>
              <a:gd name="connsiteX8" fmla="*/ 0 w 1897688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688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848301" y="-60117"/>
                  <a:pt x="1289796" y="-62042"/>
                  <a:pt x="1806972" y="0"/>
                </a:cubicBezTo>
                <a:cubicBezTo>
                  <a:pt x="1859347" y="-207"/>
                  <a:pt x="1894391" y="41284"/>
                  <a:pt x="1897688" y="90716"/>
                </a:cubicBezTo>
                <a:cubicBezTo>
                  <a:pt x="1869673" y="160031"/>
                  <a:pt x="1868155" y="288012"/>
                  <a:pt x="1897688" y="453570"/>
                </a:cubicBezTo>
                <a:cubicBezTo>
                  <a:pt x="1897720" y="498839"/>
                  <a:pt x="1861593" y="550388"/>
                  <a:pt x="1806972" y="544286"/>
                </a:cubicBezTo>
                <a:cubicBezTo>
                  <a:pt x="1207533" y="525544"/>
                  <a:pt x="369446" y="573575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897688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33959" y="116545"/>
                  <a:pt x="1267364" y="-143284"/>
                  <a:pt x="1806972" y="0"/>
                </a:cubicBezTo>
                <a:cubicBezTo>
                  <a:pt x="1857824" y="4073"/>
                  <a:pt x="1897158" y="38441"/>
                  <a:pt x="1897688" y="90716"/>
                </a:cubicBezTo>
                <a:cubicBezTo>
                  <a:pt x="1927724" y="211728"/>
                  <a:pt x="1870869" y="357353"/>
                  <a:pt x="1897688" y="453570"/>
                </a:cubicBezTo>
                <a:cubicBezTo>
                  <a:pt x="1888718" y="499920"/>
                  <a:pt x="1861681" y="539886"/>
                  <a:pt x="1806972" y="544286"/>
                </a:cubicBezTo>
                <a:cubicBezTo>
                  <a:pt x="1265481" y="498770"/>
                  <a:pt x="852273" y="682217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Bank of China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72F59-FE30-AB57-8F9A-30927FB6F1D6}"/>
              </a:ext>
            </a:extLst>
          </p:cNvPr>
          <p:cNvSpPr/>
          <p:nvPr/>
        </p:nvSpPr>
        <p:spPr>
          <a:xfrm>
            <a:off x="1691618" y="2808525"/>
            <a:ext cx="1676875" cy="544286"/>
          </a:xfrm>
          <a:custGeom>
            <a:avLst/>
            <a:gdLst>
              <a:gd name="connsiteX0" fmla="*/ 0 w 1676875"/>
              <a:gd name="connsiteY0" fmla="*/ 90716 h 544286"/>
              <a:gd name="connsiteX1" fmla="*/ 90716 w 1676875"/>
              <a:gd name="connsiteY1" fmla="*/ 0 h 544286"/>
              <a:gd name="connsiteX2" fmla="*/ 1586159 w 1676875"/>
              <a:gd name="connsiteY2" fmla="*/ 0 h 544286"/>
              <a:gd name="connsiteX3" fmla="*/ 1676875 w 1676875"/>
              <a:gd name="connsiteY3" fmla="*/ 90716 h 544286"/>
              <a:gd name="connsiteX4" fmla="*/ 1676875 w 1676875"/>
              <a:gd name="connsiteY4" fmla="*/ 453570 h 544286"/>
              <a:gd name="connsiteX5" fmla="*/ 1586159 w 1676875"/>
              <a:gd name="connsiteY5" fmla="*/ 544286 h 544286"/>
              <a:gd name="connsiteX6" fmla="*/ 90716 w 1676875"/>
              <a:gd name="connsiteY6" fmla="*/ 544286 h 544286"/>
              <a:gd name="connsiteX7" fmla="*/ 0 w 1676875"/>
              <a:gd name="connsiteY7" fmla="*/ 453570 h 544286"/>
              <a:gd name="connsiteX8" fmla="*/ 0 w 167687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87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373004" y="-56017"/>
                  <a:pt x="1387895" y="-126668"/>
                  <a:pt x="1586159" y="0"/>
                </a:cubicBezTo>
                <a:cubicBezTo>
                  <a:pt x="1638534" y="-207"/>
                  <a:pt x="1673578" y="41284"/>
                  <a:pt x="1676875" y="90716"/>
                </a:cubicBezTo>
                <a:cubicBezTo>
                  <a:pt x="1648860" y="160031"/>
                  <a:pt x="1647342" y="288012"/>
                  <a:pt x="1676875" y="453570"/>
                </a:cubicBezTo>
                <a:cubicBezTo>
                  <a:pt x="1676907" y="498839"/>
                  <a:pt x="1640780" y="550388"/>
                  <a:pt x="1586159" y="544286"/>
                </a:cubicBezTo>
                <a:cubicBezTo>
                  <a:pt x="888621" y="649696"/>
                  <a:pt x="598938" y="631160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67687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670205" y="-114077"/>
                  <a:pt x="1261232" y="-56061"/>
                  <a:pt x="1586159" y="0"/>
                </a:cubicBezTo>
                <a:cubicBezTo>
                  <a:pt x="1637011" y="4073"/>
                  <a:pt x="1676345" y="38441"/>
                  <a:pt x="1676875" y="90716"/>
                </a:cubicBezTo>
                <a:cubicBezTo>
                  <a:pt x="1706911" y="211728"/>
                  <a:pt x="1650056" y="357353"/>
                  <a:pt x="1676875" y="453570"/>
                </a:cubicBezTo>
                <a:cubicBezTo>
                  <a:pt x="1667905" y="499920"/>
                  <a:pt x="1640868" y="539886"/>
                  <a:pt x="1586159" y="544286"/>
                </a:cubicBezTo>
                <a:cubicBezTo>
                  <a:pt x="965599" y="457021"/>
                  <a:pt x="661306" y="413944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ICBC</a:t>
            </a:r>
            <a:endParaRPr lang="en-US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928EF6E-2F2D-8BF5-E747-D7933684FFC9}"/>
              </a:ext>
            </a:extLst>
          </p:cNvPr>
          <p:cNvSpPr/>
          <p:nvPr/>
        </p:nvSpPr>
        <p:spPr>
          <a:xfrm>
            <a:off x="8736676" y="2808525"/>
            <a:ext cx="3266073" cy="802179"/>
          </a:xfrm>
          <a:custGeom>
            <a:avLst/>
            <a:gdLst>
              <a:gd name="connsiteX0" fmla="*/ 133699 w 3266073"/>
              <a:gd name="connsiteY0" fmla="*/ 0 h 802179"/>
              <a:gd name="connsiteX1" fmla="*/ 3266073 w 3266073"/>
              <a:gd name="connsiteY1" fmla="*/ 0 h 802179"/>
              <a:gd name="connsiteX2" fmla="*/ 3266073 w 3266073"/>
              <a:gd name="connsiteY2" fmla="*/ 0 h 802179"/>
              <a:gd name="connsiteX3" fmla="*/ 3266073 w 3266073"/>
              <a:gd name="connsiteY3" fmla="*/ 668480 h 802179"/>
              <a:gd name="connsiteX4" fmla="*/ 3132374 w 3266073"/>
              <a:gd name="connsiteY4" fmla="*/ 802179 h 802179"/>
              <a:gd name="connsiteX5" fmla="*/ 0 w 3266073"/>
              <a:gd name="connsiteY5" fmla="*/ 802179 h 802179"/>
              <a:gd name="connsiteX6" fmla="*/ 0 w 3266073"/>
              <a:gd name="connsiteY6" fmla="*/ 802179 h 802179"/>
              <a:gd name="connsiteX7" fmla="*/ 0 w 3266073"/>
              <a:gd name="connsiteY7" fmla="*/ 133699 h 802179"/>
              <a:gd name="connsiteX8" fmla="*/ 133699 w 3266073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6073" h="802179" fill="none" extrusionOk="0">
                <a:moveTo>
                  <a:pt x="133699" y="0"/>
                </a:moveTo>
                <a:cubicBezTo>
                  <a:pt x="1613779" y="-101497"/>
                  <a:pt x="2232456" y="-66252"/>
                  <a:pt x="3266073" y="0"/>
                </a:cubicBezTo>
                <a:lnTo>
                  <a:pt x="3266073" y="0"/>
                </a:lnTo>
                <a:cubicBezTo>
                  <a:pt x="3233359" y="172459"/>
                  <a:pt x="3295279" y="429293"/>
                  <a:pt x="3266073" y="668480"/>
                </a:cubicBezTo>
                <a:cubicBezTo>
                  <a:pt x="3267021" y="735753"/>
                  <a:pt x="3204874" y="800652"/>
                  <a:pt x="3132374" y="802179"/>
                </a:cubicBezTo>
                <a:cubicBezTo>
                  <a:pt x="2131687" y="725208"/>
                  <a:pt x="1006464" y="732215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3266073" h="802179" stroke="0" extrusionOk="0">
                <a:moveTo>
                  <a:pt x="133699" y="0"/>
                </a:moveTo>
                <a:cubicBezTo>
                  <a:pt x="1408826" y="117821"/>
                  <a:pt x="2218180" y="-43244"/>
                  <a:pt x="3266073" y="0"/>
                </a:cubicBezTo>
                <a:lnTo>
                  <a:pt x="3266073" y="0"/>
                </a:lnTo>
                <a:cubicBezTo>
                  <a:pt x="3324069" y="264698"/>
                  <a:pt x="3322954" y="404093"/>
                  <a:pt x="3266073" y="668480"/>
                </a:cubicBezTo>
                <a:cubicBezTo>
                  <a:pt x="3266022" y="741383"/>
                  <a:pt x="3202412" y="805243"/>
                  <a:pt x="3132374" y="802179"/>
                </a:cubicBezTo>
                <a:cubicBezTo>
                  <a:pt x="2470160" y="904720"/>
                  <a:pt x="520490" y="743676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Composite Index –</a:t>
            </a:r>
            <a:endParaRPr lang="ar-EG" sz="12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Shanghai Stock Exchange Composite Index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0C7445-8EC8-1A33-C2FA-546F83B0D317}"/>
              </a:ext>
            </a:extLst>
          </p:cNvPr>
          <p:cNvSpPr/>
          <p:nvPr/>
        </p:nvSpPr>
        <p:spPr>
          <a:xfrm>
            <a:off x="9849547" y="230683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7D38CD-4F5E-8249-48E6-87CFA74ACA78}"/>
              </a:ext>
            </a:extLst>
          </p:cNvPr>
          <p:cNvSpPr/>
          <p:nvPr/>
        </p:nvSpPr>
        <p:spPr>
          <a:xfrm>
            <a:off x="9222069" y="3550525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1991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F0A38A-61C3-F01A-155C-967D4DCFEC96}"/>
              </a:ext>
            </a:extLst>
          </p:cNvPr>
          <p:cNvSpPr/>
          <p:nvPr/>
        </p:nvSpPr>
        <p:spPr>
          <a:xfrm>
            <a:off x="1965497" y="5229747"/>
            <a:ext cx="1947970" cy="544286"/>
          </a:xfrm>
          <a:custGeom>
            <a:avLst/>
            <a:gdLst>
              <a:gd name="connsiteX0" fmla="*/ 0 w 1947970"/>
              <a:gd name="connsiteY0" fmla="*/ 90716 h 544286"/>
              <a:gd name="connsiteX1" fmla="*/ 90716 w 1947970"/>
              <a:gd name="connsiteY1" fmla="*/ 0 h 544286"/>
              <a:gd name="connsiteX2" fmla="*/ 1857254 w 1947970"/>
              <a:gd name="connsiteY2" fmla="*/ 0 h 544286"/>
              <a:gd name="connsiteX3" fmla="*/ 1947970 w 1947970"/>
              <a:gd name="connsiteY3" fmla="*/ 90716 h 544286"/>
              <a:gd name="connsiteX4" fmla="*/ 1947970 w 1947970"/>
              <a:gd name="connsiteY4" fmla="*/ 453570 h 544286"/>
              <a:gd name="connsiteX5" fmla="*/ 1857254 w 1947970"/>
              <a:gd name="connsiteY5" fmla="*/ 544286 h 544286"/>
              <a:gd name="connsiteX6" fmla="*/ 90716 w 1947970"/>
              <a:gd name="connsiteY6" fmla="*/ 544286 h 544286"/>
              <a:gd name="connsiteX7" fmla="*/ 0 w 1947970"/>
              <a:gd name="connsiteY7" fmla="*/ 453570 h 544286"/>
              <a:gd name="connsiteX8" fmla="*/ 0 w 1947970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70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24912" y="112503"/>
                  <a:pt x="1626086" y="-46493"/>
                  <a:pt x="1857254" y="0"/>
                </a:cubicBezTo>
                <a:cubicBezTo>
                  <a:pt x="1909629" y="-207"/>
                  <a:pt x="1944673" y="41284"/>
                  <a:pt x="1947970" y="90716"/>
                </a:cubicBezTo>
                <a:cubicBezTo>
                  <a:pt x="1919955" y="160031"/>
                  <a:pt x="1918437" y="288012"/>
                  <a:pt x="1947970" y="453570"/>
                </a:cubicBezTo>
                <a:cubicBezTo>
                  <a:pt x="1948002" y="498839"/>
                  <a:pt x="1911875" y="550388"/>
                  <a:pt x="1857254" y="544286"/>
                </a:cubicBezTo>
                <a:cubicBezTo>
                  <a:pt x="1628141" y="427951"/>
                  <a:pt x="468857" y="64408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947970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480250" y="147563"/>
                  <a:pt x="1380151" y="-16726"/>
                  <a:pt x="1857254" y="0"/>
                </a:cubicBezTo>
                <a:cubicBezTo>
                  <a:pt x="1908106" y="4073"/>
                  <a:pt x="1947440" y="38441"/>
                  <a:pt x="1947970" y="90716"/>
                </a:cubicBezTo>
                <a:cubicBezTo>
                  <a:pt x="1978006" y="211728"/>
                  <a:pt x="1921151" y="357353"/>
                  <a:pt x="1947970" y="453570"/>
                </a:cubicBezTo>
                <a:cubicBezTo>
                  <a:pt x="1939000" y="499920"/>
                  <a:pt x="1911963" y="539886"/>
                  <a:pt x="1857254" y="544286"/>
                </a:cubicBezTo>
                <a:cubicBezTo>
                  <a:pt x="1179368" y="614733"/>
                  <a:pt x="570773" y="56636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SAIC Motor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pic>
        <p:nvPicPr>
          <p:cNvPr id="7170" name="Picture 2" descr="ICBC logo in transparent PNG and vectorized SVG formats">
            <a:extLst>
              <a:ext uri="{FF2B5EF4-FFF2-40B4-BE49-F238E27FC236}">
                <a16:creationId xmlns:a16="http://schemas.microsoft.com/office/drawing/2014/main" id="{7114A046-F5F0-F7AD-C759-7F5F2092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797513"/>
            <a:ext cx="2519958" cy="83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ank of China logo in transparent PNG and vectorized SVG formats">
            <a:extLst>
              <a:ext uri="{FF2B5EF4-FFF2-40B4-BE49-F238E27FC236}">
                <a16:creationId xmlns:a16="http://schemas.microsoft.com/office/drawing/2014/main" id="{18A616AD-9DBE-28C3-70FF-50883002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78" y="1953888"/>
            <a:ext cx="2394214" cy="6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IC Motor Logo and symbol, meaning, history, PNG, brand">
            <a:extLst>
              <a:ext uri="{FF2B5EF4-FFF2-40B4-BE49-F238E27FC236}">
                <a16:creationId xmlns:a16="http://schemas.microsoft.com/office/drawing/2014/main" id="{1366BAAC-512B-2F07-F19E-2C2C67AB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31" y="3710953"/>
            <a:ext cx="3116382" cy="17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nopec logo in transparent PNG and vectorized SVG formats">
            <a:extLst>
              <a:ext uri="{FF2B5EF4-FFF2-40B4-BE49-F238E27FC236}">
                <a16:creationId xmlns:a16="http://schemas.microsoft.com/office/drawing/2014/main" id="{A7F15544-76A2-5279-EBC3-BEBD2508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19" y="4108829"/>
            <a:ext cx="926773" cy="9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8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928EF6E-2F2D-8BF5-E747-D7933684FFC9}"/>
              </a:ext>
            </a:extLst>
          </p:cNvPr>
          <p:cNvSpPr/>
          <p:nvPr/>
        </p:nvSpPr>
        <p:spPr>
          <a:xfrm>
            <a:off x="9440091" y="2808525"/>
            <a:ext cx="2562658" cy="1454321"/>
          </a:xfrm>
          <a:custGeom>
            <a:avLst/>
            <a:gdLst>
              <a:gd name="connsiteX0" fmla="*/ 242392 w 2562658"/>
              <a:gd name="connsiteY0" fmla="*/ 0 h 1454321"/>
              <a:gd name="connsiteX1" fmla="*/ 2562658 w 2562658"/>
              <a:gd name="connsiteY1" fmla="*/ 0 h 1454321"/>
              <a:gd name="connsiteX2" fmla="*/ 2562658 w 2562658"/>
              <a:gd name="connsiteY2" fmla="*/ 0 h 1454321"/>
              <a:gd name="connsiteX3" fmla="*/ 2562658 w 2562658"/>
              <a:gd name="connsiteY3" fmla="*/ 1211929 h 1454321"/>
              <a:gd name="connsiteX4" fmla="*/ 2320266 w 2562658"/>
              <a:gd name="connsiteY4" fmla="*/ 1454321 h 1454321"/>
              <a:gd name="connsiteX5" fmla="*/ 0 w 2562658"/>
              <a:gd name="connsiteY5" fmla="*/ 1454321 h 1454321"/>
              <a:gd name="connsiteX6" fmla="*/ 0 w 2562658"/>
              <a:gd name="connsiteY6" fmla="*/ 1454321 h 1454321"/>
              <a:gd name="connsiteX7" fmla="*/ 0 w 2562658"/>
              <a:gd name="connsiteY7" fmla="*/ 242392 h 1454321"/>
              <a:gd name="connsiteX8" fmla="*/ 242392 w 2562658"/>
              <a:gd name="connsiteY8" fmla="*/ 0 h 145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2658" h="1454321" fill="none" extrusionOk="0">
                <a:moveTo>
                  <a:pt x="242392" y="0"/>
                </a:moveTo>
                <a:cubicBezTo>
                  <a:pt x="543958" y="-101497"/>
                  <a:pt x="1430061" y="-66252"/>
                  <a:pt x="2562658" y="0"/>
                </a:cubicBezTo>
                <a:lnTo>
                  <a:pt x="2562658" y="0"/>
                </a:lnTo>
                <a:cubicBezTo>
                  <a:pt x="2458435" y="217879"/>
                  <a:pt x="2655436" y="785259"/>
                  <a:pt x="2562658" y="1211929"/>
                </a:cubicBezTo>
                <a:cubicBezTo>
                  <a:pt x="2565495" y="1326149"/>
                  <a:pt x="2445103" y="1444029"/>
                  <a:pt x="2320266" y="1454321"/>
                </a:cubicBezTo>
                <a:cubicBezTo>
                  <a:pt x="1941475" y="1377350"/>
                  <a:pt x="911116" y="1384357"/>
                  <a:pt x="0" y="1454321"/>
                </a:cubicBezTo>
                <a:lnTo>
                  <a:pt x="0" y="1454321"/>
                </a:lnTo>
                <a:cubicBezTo>
                  <a:pt x="34662" y="1150334"/>
                  <a:pt x="-74171" y="493264"/>
                  <a:pt x="0" y="242392"/>
                </a:cubicBezTo>
                <a:cubicBezTo>
                  <a:pt x="10326" y="106066"/>
                  <a:pt x="105132" y="-3459"/>
                  <a:pt x="242392" y="0"/>
                </a:cubicBezTo>
                <a:close/>
              </a:path>
              <a:path w="2562658" h="1454321" stroke="0" extrusionOk="0">
                <a:moveTo>
                  <a:pt x="242392" y="0"/>
                </a:moveTo>
                <a:cubicBezTo>
                  <a:pt x="1358386" y="117821"/>
                  <a:pt x="1798271" y="-43244"/>
                  <a:pt x="2562658" y="0"/>
                </a:cubicBezTo>
                <a:lnTo>
                  <a:pt x="2562658" y="0"/>
                </a:lnTo>
                <a:cubicBezTo>
                  <a:pt x="2503736" y="555812"/>
                  <a:pt x="2621307" y="649123"/>
                  <a:pt x="2562658" y="1211929"/>
                </a:cubicBezTo>
                <a:cubicBezTo>
                  <a:pt x="2562537" y="1343562"/>
                  <a:pt x="2448242" y="1459070"/>
                  <a:pt x="2320266" y="1454321"/>
                </a:cubicBezTo>
                <a:cubicBezTo>
                  <a:pt x="1916874" y="1556862"/>
                  <a:pt x="286548" y="1395818"/>
                  <a:pt x="0" y="1454321"/>
                </a:cubicBezTo>
                <a:lnTo>
                  <a:pt x="0" y="1454321"/>
                </a:lnTo>
                <a:cubicBezTo>
                  <a:pt x="107001" y="1282766"/>
                  <a:pt x="94467" y="636003"/>
                  <a:pt x="0" y="242392"/>
                </a:cubicBezTo>
                <a:cubicBezTo>
                  <a:pt x="-3666" y="117340"/>
                  <a:pt x="122994" y="17940"/>
                  <a:pt x="242392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SSE Composite Index –</a:t>
            </a:r>
            <a:endParaRPr lang="ar-EG" sz="120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  <a:p>
            <a:pPr algn="ctr"/>
            <a:r>
              <a:rPr lang="en-US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Shanghai Stock Exchange Composite Index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0C7445-8EC8-1A33-C2FA-546F83B0D317}"/>
              </a:ext>
            </a:extLst>
          </p:cNvPr>
          <p:cNvSpPr/>
          <p:nvPr/>
        </p:nvSpPr>
        <p:spPr>
          <a:xfrm>
            <a:off x="10441730" y="227635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12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7D38CD-4F5E-8249-48E6-87CFA74ACA78}"/>
              </a:ext>
            </a:extLst>
          </p:cNvPr>
          <p:cNvSpPr/>
          <p:nvPr/>
        </p:nvSpPr>
        <p:spPr>
          <a:xfrm>
            <a:off x="9943404" y="4311022"/>
            <a:ext cx="19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1991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0E27E-4E4F-F06E-21EB-DB4F67990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8" y="1247612"/>
            <a:ext cx="8604069" cy="416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15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7104006" y="171524"/>
            <a:ext cx="3116382" cy="669925"/>
          </a:xfrm>
          <a:custGeom>
            <a:avLst/>
            <a:gdLst>
              <a:gd name="connsiteX0" fmla="*/ 111656 w 3116382"/>
              <a:gd name="connsiteY0" fmla="*/ 0 h 669925"/>
              <a:gd name="connsiteX1" fmla="*/ 3116382 w 3116382"/>
              <a:gd name="connsiteY1" fmla="*/ 0 h 669925"/>
              <a:gd name="connsiteX2" fmla="*/ 3116382 w 3116382"/>
              <a:gd name="connsiteY2" fmla="*/ 0 h 669925"/>
              <a:gd name="connsiteX3" fmla="*/ 3116382 w 3116382"/>
              <a:gd name="connsiteY3" fmla="*/ 558269 h 669925"/>
              <a:gd name="connsiteX4" fmla="*/ 3004726 w 3116382"/>
              <a:gd name="connsiteY4" fmla="*/ 669925 h 669925"/>
              <a:gd name="connsiteX5" fmla="*/ 0 w 3116382"/>
              <a:gd name="connsiteY5" fmla="*/ 669925 h 669925"/>
              <a:gd name="connsiteX6" fmla="*/ 0 w 3116382"/>
              <a:gd name="connsiteY6" fmla="*/ 669925 h 669925"/>
              <a:gd name="connsiteX7" fmla="*/ 0 w 3116382"/>
              <a:gd name="connsiteY7" fmla="*/ 111656 h 669925"/>
              <a:gd name="connsiteX8" fmla="*/ 111656 w 3116382"/>
              <a:gd name="connsiteY8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6382" h="669925" fill="none" extrusionOk="0">
                <a:moveTo>
                  <a:pt x="111656" y="0"/>
                </a:moveTo>
                <a:cubicBezTo>
                  <a:pt x="1435377" y="33404"/>
                  <a:pt x="2394222" y="114829"/>
                  <a:pt x="3116382" y="0"/>
                </a:cubicBezTo>
                <a:lnTo>
                  <a:pt x="3116382" y="0"/>
                </a:lnTo>
                <a:cubicBezTo>
                  <a:pt x="3109260" y="179699"/>
                  <a:pt x="3089723" y="302860"/>
                  <a:pt x="3116382" y="558269"/>
                </a:cubicBezTo>
                <a:cubicBezTo>
                  <a:pt x="3121571" y="629525"/>
                  <a:pt x="3071132" y="673761"/>
                  <a:pt x="3004726" y="669925"/>
                </a:cubicBezTo>
                <a:cubicBezTo>
                  <a:pt x="2171298" y="509370"/>
                  <a:pt x="774051" y="726461"/>
                  <a:pt x="0" y="669925"/>
                </a:cubicBezTo>
                <a:lnTo>
                  <a:pt x="0" y="669925"/>
                </a:lnTo>
                <a:cubicBezTo>
                  <a:pt x="-6510" y="475645"/>
                  <a:pt x="26311" y="307205"/>
                  <a:pt x="0" y="111656"/>
                </a:cubicBezTo>
                <a:cubicBezTo>
                  <a:pt x="8944" y="42448"/>
                  <a:pt x="56252" y="6842"/>
                  <a:pt x="111656" y="0"/>
                </a:cubicBezTo>
                <a:close/>
              </a:path>
              <a:path w="3116382" h="669925" stroke="0" extrusionOk="0">
                <a:moveTo>
                  <a:pt x="111656" y="0"/>
                </a:moveTo>
                <a:cubicBezTo>
                  <a:pt x="499886" y="-61784"/>
                  <a:pt x="2807421" y="4296"/>
                  <a:pt x="3116382" y="0"/>
                </a:cubicBezTo>
                <a:lnTo>
                  <a:pt x="3116382" y="0"/>
                </a:lnTo>
                <a:cubicBezTo>
                  <a:pt x="3088825" y="223807"/>
                  <a:pt x="3081666" y="338692"/>
                  <a:pt x="3116382" y="558269"/>
                </a:cubicBezTo>
                <a:cubicBezTo>
                  <a:pt x="3110283" y="629843"/>
                  <a:pt x="3058885" y="673596"/>
                  <a:pt x="3004726" y="669925"/>
                </a:cubicBezTo>
                <a:cubicBezTo>
                  <a:pt x="2436524" y="623498"/>
                  <a:pt x="1459854" y="659578"/>
                  <a:pt x="0" y="669925"/>
                </a:cubicBezTo>
                <a:lnTo>
                  <a:pt x="0" y="669925"/>
                </a:lnTo>
                <a:cubicBezTo>
                  <a:pt x="-18006" y="567381"/>
                  <a:pt x="33258" y="248361"/>
                  <a:pt x="0" y="111656"/>
                </a:cubicBezTo>
                <a:cubicBezTo>
                  <a:pt x="-5563" y="54867"/>
                  <a:pt x="57334" y="-7247"/>
                  <a:pt x="111656" y="0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343496939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المؤشرات </a:t>
            </a:r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والأسهم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03663" y="50781"/>
            <a:ext cx="342604" cy="312628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B3F86-4418-EC7E-C30E-B72AAFE67C02}"/>
              </a:ext>
            </a:extLst>
          </p:cNvPr>
          <p:cNvSpPr txBox="1"/>
          <p:nvPr/>
        </p:nvSpPr>
        <p:spPr>
          <a:xfrm>
            <a:off x="5647266" y="34501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2F9D0A-FE33-7B1B-5893-C0AF252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6267" y="5900208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1DFBF21-6E17-C1CE-8030-B4AFECFC1A00}"/>
              </a:ext>
            </a:extLst>
          </p:cNvPr>
          <p:cNvSpPr/>
          <p:nvPr/>
        </p:nvSpPr>
        <p:spPr>
          <a:xfrm>
            <a:off x="801682" y="2500875"/>
            <a:ext cx="9280852" cy="749034"/>
          </a:xfr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0538976-2EC5-918A-DE49-62D9CAA37189}"/>
              </a:ext>
            </a:extLst>
          </p:cNvPr>
          <p:cNvSpPr/>
          <p:nvPr/>
        </p:nvSpPr>
        <p:spPr>
          <a:xfrm>
            <a:off x="1310991" y="162813"/>
            <a:ext cx="4793475" cy="613386"/>
          </a:xfrm>
          <a:custGeom>
            <a:avLst/>
            <a:gdLst>
              <a:gd name="connsiteX0" fmla="*/ 102233 w 4793475"/>
              <a:gd name="connsiteY0" fmla="*/ 0 h 613386"/>
              <a:gd name="connsiteX1" fmla="*/ 4793475 w 4793475"/>
              <a:gd name="connsiteY1" fmla="*/ 0 h 613386"/>
              <a:gd name="connsiteX2" fmla="*/ 4793475 w 4793475"/>
              <a:gd name="connsiteY2" fmla="*/ 0 h 613386"/>
              <a:gd name="connsiteX3" fmla="*/ 4793475 w 4793475"/>
              <a:gd name="connsiteY3" fmla="*/ 511153 h 613386"/>
              <a:gd name="connsiteX4" fmla="*/ 4691242 w 4793475"/>
              <a:gd name="connsiteY4" fmla="*/ 613386 h 613386"/>
              <a:gd name="connsiteX5" fmla="*/ 0 w 4793475"/>
              <a:gd name="connsiteY5" fmla="*/ 613386 h 613386"/>
              <a:gd name="connsiteX6" fmla="*/ 0 w 4793475"/>
              <a:gd name="connsiteY6" fmla="*/ 613386 h 613386"/>
              <a:gd name="connsiteX7" fmla="*/ 0 w 4793475"/>
              <a:gd name="connsiteY7" fmla="*/ 102233 h 613386"/>
              <a:gd name="connsiteX8" fmla="*/ 102233 w 4793475"/>
              <a:gd name="connsiteY8" fmla="*/ 0 h 61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475" h="613386" fill="none" extrusionOk="0">
                <a:moveTo>
                  <a:pt x="102233" y="0"/>
                </a:moveTo>
                <a:cubicBezTo>
                  <a:pt x="1824357" y="-101497"/>
                  <a:pt x="4242573" y="-66252"/>
                  <a:pt x="4793475" y="0"/>
                </a:cubicBezTo>
                <a:lnTo>
                  <a:pt x="4793475" y="0"/>
                </a:lnTo>
                <a:cubicBezTo>
                  <a:pt x="4837945" y="236514"/>
                  <a:pt x="4800421" y="300517"/>
                  <a:pt x="4793475" y="511153"/>
                </a:cubicBezTo>
                <a:cubicBezTo>
                  <a:pt x="4793872" y="564867"/>
                  <a:pt x="4744724" y="609990"/>
                  <a:pt x="4691242" y="613386"/>
                </a:cubicBezTo>
                <a:cubicBezTo>
                  <a:pt x="4159901" y="536415"/>
                  <a:pt x="1872637" y="543422"/>
                  <a:pt x="0" y="613386"/>
                </a:cubicBezTo>
                <a:lnTo>
                  <a:pt x="0" y="613386"/>
                </a:lnTo>
                <a:cubicBezTo>
                  <a:pt x="17135" y="468835"/>
                  <a:pt x="-22365" y="220592"/>
                  <a:pt x="0" y="102233"/>
                </a:cubicBezTo>
                <a:cubicBezTo>
                  <a:pt x="8050" y="43856"/>
                  <a:pt x="40150" y="-5734"/>
                  <a:pt x="102233" y="0"/>
                </a:cubicBezTo>
                <a:close/>
              </a:path>
              <a:path w="4793475" h="613386" stroke="0" extrusionOk="0">
                <a:moveTo>
                  <a:pt x="102233" y="0"/>
                </a:moveTo>
                <a:cubicBezTo>
                  <a:pt x="1710038" y="117821"/>
                  <a:pt x="2510746" y="-43244"/>
                  <a:pt x="4793475" y="0"/>
                </a:cubicBezTo>
                <a:lnTo>
                  <a:pt x="4793475" y="0"/>
                </a:lnTo>
                <a:cubicBezTo>
                  <a:pt x="4747574" y="180557"/>
                  <a:pt x="4763375" y="428886"/>
                  <a:pt x="4793475" y="511153"/>
                </a:cubicBezTo>
                <a:cubicBezTo>
                  <a:pt x="4793432" y="566821"/>
                  <a:pt x="4741326" y="618526"/>
                  <a:pt x="4691242" y="613386"/>
                </a:cubicBezTo>
                <a:cubicBezTo>
                  <a:pt x="2962088" y="715927"/>
                  <a:pt x="1603341" y="554883"/>
                  <a:pt x="0" y="613386"/>
                </a:cubicBezTo>
                <a:lnTo>
                  <a:pt x="0" y="613386"/>
                </a:lnTo>
                <a:cubicBezTo>
                  <a:pt x="15683" y="414510"/>
                  <a:pt x="-20451" y="269634"/>
                  <a:pt x="0" y="102233"/>
                </a:cubicBezTo>
                <a:cubicBezTo>
                  <a:pt x="-596" y="47204"/>
                  <a:pt x="46751" y="1215"/>
                  <a:pt x="10223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أفضل مؤشرات عالمية رئيسية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3BDCFB-D1B9-1E8C-57FB-B14844B0BE8B}"/>
              </a:ext>
            </a:extLst>
          </p:cNvPr>
          <p:cNvSpPr/>
          <p:nvPr/>
        </p:nvSpPr>
        <p:spPr>
          <a:xfrm>
            <a:off x="8846524" y="4937759"/>
            <a:ext cx="1499743" cy="669925"/>
          </a:xfrm>
          <a:custGeom>
            <a:avLst/>
            <a:gdLst>
              <a:gd name="connsiteX0" fmla="*/ 0 w 1499743"/>
              <a:gd name="connsiteY0" fmla="*/ 111656 h 669925"/>
              <a:gd name="connsiteX1" fmla="*/ 111656 w 1499743"/>
              <a:gd name="connsiteY1" fmla="*/ 0 h 669925"/>
              <a:gd name="connsiteX2" fmla="*/ 1388087 w 1499743"/>
              <a:gd name="connsiteY2" fmla="*/ 0 h 669925"/>
              <a:gd name="connsiteX3" fmla="*/ 1499743 w 1499743"/>
              <a:gd name="connsiteY3" fmla="*/ 111656 h 669925"/>
              <a:gd name="connsiteX4" fmla="*/ 1499743 w 1499743"/>
              <a:gd name="connsiteY4" fmla="*/ 558269 h 669925"/>
              <a:gd name="connsiteX5" fmla="*/ 1388087 w 1499743"/>
              <a:gd name="connsiteY5" fmla="*/ 669925 h 669925"/>
              <a:gd name="connsiteX6" fmla="*/ 111656 w 1499743"/>
              <a:gd name="connsiteY6" fmla="*/ 669925 h 669925"/>
              <a:gd name="connsiteX7" fmla="*/ 0 w 1499743"/>
              <a:gd name="connsiteY7" fmla="*/ 558269 h 669925"/>
              <a:gd name="connsiteX8" fmla="*/ 0 w 1499743"/>
              <a:gd name="connsiteY8" fmla="*/ 111656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669925" fill="none" extrusionOk="0">
                <a:moveTo>
                  <a:pt x="0" y="111656"/>
                </a:moveTo>
                <a:cubicBezTo>
                  <a:pt x="-7965" y="45528"/>
                  <a:pt x="58054" y="6780"/>
                  <a:pt x="111656" y="0"/>
                </a:cubicBezTo>
                <a:cubicBezTo>
                  <a:pt x="628973" y="-55868"/>
                  <a:pt x="893071" y="14669"/>
                  <a:pt x="1388087" y="0"/>
                </a:cubicBezTo>
                <a:cubicBezTo>
                  <a:pt x="1451203" y="-132"/>
                  <a:pt x="1496167" y="50716"/>
                  <a:pt x="1499743" y="111656"/>
                </a:cubicBezTo>
                <a:cubicBezTo>
                  <a:pt x="1521418" y="169076"/>
                  <a:pt x="1528980" y="346496"/>
                  <a:pt x="1499743" y="558269"/>
                </a:cubicBezTo>
                <a:cubicBezTo>
                  <a:pt x="1499823" y="607671"/>
                  <a:pt x="1454779" y="676711"/>
                  <a:pt x="1388087" y="669925"/>
                </a:cubicBezTo>
                <a:cubicBezTo>
                  <a:pt x="1206313" y="722508"/>
                  <a:pt x="747412" y="696083"/>
                  <a:pt x="111656" y="669925"/>
                </a:cubicBezTo>
                <a:cubicBezTo>
                  <a:pt x="53301" y="669989"/>
                  <a:pt x="2118" y="621272"/>
                  <a:pt x="0" y="558269"/>
                </a:cubicBezTo>
                <a:cubicBezTo>
                  <a:pt x="6175" y="451330"/>
                  <a:pt x="-1487" y="293224"/>
                  <a:pt x="0" y="111656"/>
                </a:cubicBezTo>
                <a:close/>
              </a:path>
              <a:path w="1499743" h="669925" stroke="0" extrusionOk="0">
                <a:moveTo>
                  <a:pt x="0" y="111656"/>
                </a:moveTo>
                <a:cubicBezTo>
                  <a:pt x="-2892" y="52706"/>
                  <a:pt x="50752" y="-468"/>
                  <a:pt x="111656" y="0"/>
                </a:cubicBezTo>
                <a:cubicBezTo>
                  <a:pt x="738422" y="-96198"/>
                  <a:pt x="1151404" y="-69952"/>
                  <a:pt x="1388087" y="0"/>
                </a:cubicBezTo>
                <a:cubicBezTo>
                  <a:pt x="1450514" y="4131"/>
                  <a:pt x="1498367" y="44346"/>
                  <a:pt x="1499743" y="111656"/>
                </a:cubicBezTo>
                <a:cubicBezTo>
                  <a:pt x="1482829" y="189299"/>
                  <a:pt x="1518942" y="388182"/>
                  <a:pt x="1499743" y="558269"/>
                </a:cubicBezTo>
                <a:cubicBezTo>
                  <a:pt x="1492240" y="616797"/>
                  <a:pt x="1453706" y="666150"/>
                  <a:pt x="1388087" y="669925"/>
                </a:cubicBezTo>
                <a:cubicBezTo>
                  <a:pt x="1125971" y="643354"/>
                  <a:pt x="399032" y="764702"/>
                  <a:pt x="111656" y="669925"/>
                </a:cubicBezTo>
                <a:cubicBezTo>
                  <a:pt x="43816" y="669497"/>
                  <a:pt x="9827" y="613020"/>
                  <a:pt x="0" y="558269"/>
                </a:cubicBezTo>
                <a:cubicBezTo>
                  <a:pt x="-17791" y="511416"/>
                  <a:pt x="15661" y="170750"/>
                  <a:pt x="0" y="11165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حجم التداول</a:t>
            </a:r>
          </a:p>
          <a:p>
            <a:pPr algn="ctr"/>
            <a:r>
              <a:rPr lang="ar-EG" dirty="0"/>
              <a:t>مليار دولار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4D2926-2567-0F68-3F76-E481A3DAC42E}"/>
              </a:ext>
            </a:extLst>
          </p:cNvPr>
          <p:cNvSpPr/>
          <p:nvPr/>
        </p:nvSpPr>
        <p:spPr>
          <a:xfrm>
            <a:off x="7104006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الرمز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C02E2F-7435-80D5-AFF2-1BBA65F50475}"/>
              </a:ext>
            </a:extLst>
          </p:cNvPr>
          <p:cNvSpPr/>
          <p:nvPr/>
        </p:nvSpPr>
        <p:spPr>
          <a:xfrm>
            <a:off x="5289708" y="493776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1409027 w 1499743"/>
              <a:gd name="connsiteY2" fmla="*/ 0 h 544286"/>
              <a:gd name="connsiteX3" fmla="*/ 1499743 w 1499743"/>
              <a:gd name="connsiteY3" fmla="*/ 90716 h 544286"/>
              <a:gd name="connsiteX4" fmla="*/ 1499743 w 1499743"/>
              <a:gd name="connsiteY4" fmla="*/ 453570 h 544286"/>
              <a:gd name="connsiteX5" fmla="*/ 1409027 w 1499743"/>
              <a:gd name="connsiteY5" fmla="*/ 544286 h 544286"/>
              <a:gd name="connsiteX6" fmla="*/ 90716 w 1499743"/>
              <a:gd name="connsiteY6" fmla="*/ 544286 h 544286"/>
              <a:gd name="connsiteX7" fmla="*/ 0 w 1499743"/>
              <a:gd name="connsiteY7" fmla="*/ 453570 h 544286"/>
              <a:gd name="connsiteX8" fmla="*/ 0 w 1499743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601380" y="-16288"/>
                  <a:pt x="1202113" y="9323"/>
                  <a:pt x="1409027" y="0"/>
                </a:cubicBezTo>
                <a:cubicBezTo>
                  <a:pt x="1461402" y="-207"/>
                  <a:pt x="1496446" y="41284"/>
                  <a:pt x="1499743" y="90716"/>
                </a:cubicBezTo>
                <a:cubicBezTo>
                  <a:pt x="1471728" y="160031"/>
                  <a:pt x="1470210" y="288012"/>
                  <a:pt x="1499743" y="453570"/>
                </a:cubicBezTo>
                <a:cubicBezTo>
                  <a:pt x="1499775" y="498839"/>
                  <a:pt x="1463648" y="550388"/>
                  <a:pt x="1409027" y="544286"/>
                </a:cubicBezTo>
                <a:cubicBezTo>
                  <a:pt x="897271" y="500973"/>
                  <a:pt x="370528" y="431918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298627" y="-113622"/>
                  <a:pt x="966552" y="48595"/>
                  <a:pt x="1409027" y="0"/>
                </a:cubicBezTo>
                <a:cubicBezTo>
                  <a:pt x="1459879" y="4073"/>
                  <a:pt x="1499213" y="38441"/>
                  <a:pt x="1499743" y="90716"/>
                </a:cubicBezTo>
                <a:cubicBezTo>
                  <a:pt x="1529779" y="211728"/>
                  <a:pt x="1472924" y="357353"/>
                  <a:pt x="1499743" y="453570"/>
                </a:cubicBezTo>
                <a:cubicBezTo>
                  <a:pt x="1490773" y="499920"/>
                  <a:pt x="1463736" y="539886"/>
                  <a:pt x="1409027" y="544286"/>
                </a:cubicBezTo>
                <a:cubicBezTo>
                  <a:pt x="1039057" y="435551"/>
                  <a:pt x="620144" y="529703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الدولة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8A9EE0-3E84-7171-5F6B-CF1CBC2B3A63}"/>
              </a:ext>
            </a:extLst>
          </p:cNvPr>
          <p:cNvSpPr/>
          <p:nvPr/>
        </p:nvSpPr>
        <p:spPr>
          <a:xfrm>
            <a:off x="3021874" y="4937759"/>
            <a:ext cx="1772195" cy="544286"/>
          </a:xfrm>
          <a:custGeom>
            <a:avLst/>
            <a:gdLst>
              <a:gd name="connsiteX0" fmla="*/ 0 w 1772195"/>
              <a:gd name="connsiteY0" fmla="*/ 90716 h 544286"/>
              <a:gd name="connsiteX1" fmla="*/ 90716 w 1772195"/>
              <a:gd name="connsiteY1" fmla="*/ 0 h 544286"/>
              <a:gd name="connsiteX2" fmla="*/ 1681479 w 1772195"/>
              <a:gd name="connsiteY2" fmla="*/ 0 h 544286"/>
              <a:gd name="connsiteX3" fmla="*/ 1772195 w 1772195"/>
              <a:gd name="connsiteY3" fmla="*/ 90716 h 544286"/>
              <a:gd name="connsiteX4" fmla="*/ 1772195 w 1772195"/>
              <a:gd name="connsiteY4" fmla="*/ 453570 h 544286"/>
              <a:gd name="connsiteX5" fmla="*/ 1681479 w 1772195"/>
              <a:gd name="connsiteY5" fmla="*/ 544286 h 544286"/>
              <a:gd name="connsiteX6" fmla="*/ 90716 w 1772195"/>
              <a:gd name="connsiteY6" fmla="*/ 544286 h 544286"/>
              <a:gd name="connsiteX7" fmla="*/ 0 w 1772195"/>
              <a:gd name="connsiteY7" fmla="*/ 453570 h 544286"/>
              <a:gd name="connsiteX8" fmla="*/ 0 w 1772195"/>
              <a:gd name="connsiteY8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195" h="544286" fill="none" extrusionOk="0">
                <a:moveTo>
                  <a:pt x="0" y="90716"/>
                </a:moveTo>
                <a:cubicBezTo>
                  <a:pt x="-2547" y="39188"/>
                  <a:pt x="46388" y="4854"/>
                  <a:pt x="90716" y="0"/>
                </a:cubicBezTo>
                <a:cubicBezTo>
                  <a:pt x="772470" y="98379"/>
                  <a:pt x="1421940" y="27941"/>
                  <a:pt x="1681479" y="0"/>
                </a:cubicBezTo>
                <a:cubicBezTo>
                  <a:pt x="1733854" y="-207"/>
                  <a:pt x="1768898" y="41284"/>
                  <a:pt x="1772195" y="90716"/>
                </a:cubicBezTo>
                <a:cubicBezTo>
                  <a:pt x="1744180" y="160031"/>
                  <a:pt x="1742662" y="288012"/>
                  <a:pt x="1772195" y="453570"/>
                </a:cubicBezTo>
                <a:cubicBezTo>
                  <a:pt x="1772227" y="498839"/>
                  <a:pt x="1736100" y="550388"/>
                  <a:pt x="1681479" y="544286"/>
                </a:cubicBezTo>
                <a:cubicBezTo>
                  <a:pt x="949896" y="480121"/>
                  <a:pt x="455159" y="621876"/>
                  <a:pt x="90716" y="544286"/>
                </a:cubicBezTo>
                <a:cubicBezTo>
                  <a:pt x="45015" y="544371"/>
                  <a:pt x="3883" y="506121"/>
                  <a:pt x="0" y="453570"/>
                </a:cubicBezTo>
                <a:cubicBezTo>
                  <a:pt x="-9198" y="341576"/>
                  <a:pt x="-22724" y="148893"/>
                  <a:pt x="0" y="90716"/>
                </a:cubicBezTo>
                <a:close/>
              </a:path>
              <a:path w="1772195" h="544286" stroke="0" extrusionOk="0">
                <a:moveTo>
                  <a:pt x="0" y="90716"/>
                </a:moveTo>
                <a:cubicBezTo>
                  <a:pt x="-5908" y="46165"/>
                  <a:pt x="45891" y="-3244"/>
                  <a:pt x="90716" y="0"/>
                </a:cubicBezTo>
                <a:cubicBezTo>
                  <a:pt x="866811" y="-56366"/>
                  <a:pt x="1372954" y="111496"/>
                  <a:pt x="1681479" y="0"/>
                </a:cubicBezTo>
                <a:cubicBezTo>
                  <a:pt x="1732331" y="4073"/>
                  <a:pt x="1771665" y="38441"/>
                  <a:pt x="1772195" y="90716"/>
                </a:cubicBezTo>
                <a:cubicBezTo>
                  <a:pt x="1802231" y="211728"/>
                  <a:pt x="1745376" y="357353"/>
                  <a:pt x="1772195" y="453570"/>
                </a:cubicBezTo>
                <a:cubicBezTo>
                  <a:pt x="1763225" y="499920"/>
                  <a:pt x="1736188" y="539886"/>
                  <a:pt x="1681479" y="544286"/>
                </a:cubicBezTo>
                <a:cubicBezTo>
                  <a:pt x="1035501" y="677933"/>
                  <a:pt x="725798" y="548891"/>
                  <a:pt x="90716" y="544286"/>
                </a:cubicBezTo>
                <a:cubicBezTo>
                  <a:pt x="32877" y="543750"/>
                  <a:pt x="6594" y="499031"/>
                  <a:pt x="0" y="453570"/>
                </a:cubicBezTo>
                <a:cubicBezTo>
                  <a:pt x="-12622" y="318574"/>
                  <a:pt x="10074" y="153589"/>
                  <a:pt x="0" y="9071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79454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طريقة الحساب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8C80C3-9660-4A17-18A3-0E0666AC57CD}"/>
              </a:ext>
            </a:extLst>
          </p:cNvPr>
          <p:cNvSpPr/>
          <p:nvPr/>
        </p:nvSpPr>
        <p:spPr>
          <a:xfrm>
            <a:off x="8846524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63055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63055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2154" y="37396"/>
                  <a:pt x="45275" y="3450"/>
                  <a:pt x="90716" y="0"/>
                </a:cubicBezTo>
                <a:cubicBezTo>
                  <a:pt x="375430" y="-24953"/>
                  <a:pt x="606427" y="19660"/>
                  <a:pt x="763055" y="0"/>
                </a:cubicBezTo>
                <a:cubicBezTo>
                  <a:pt x="919683" y="-19660"/>
                  <a:pt x="1152699" y="-16258"/>
                  <a:pt x="1409027" y="0"/>
                </a:cubicBezTo>
                <a:cubicBezTo>
                  <a:pt x="1457938" y="2280"/>
                  <a:pt x="1489997" y="43035"/>
                  <a:pt x="1499743" y="90716"/>
                </a:cubicBezTo>
                <a:cubicBezTo>
                  <a:pt x="1517138" y="169391"/>
                  <a:pt x="1484416" y="284747"/>
                  <a:pt x="1499743" y="453570"/>
                </a:cubicBezTo>
                <a:cubicBezTo>
                  <a:pt x="1491654" y="503426"/>
                  <a:pt x="1458237" y="543325"/>
                  <a:pt x="1409027" y="544286"/>
                </a:cubicBezTo>
                <a:cubicBezTo>
                  <a:pt x="1143417" y="575324"/>
                  <a:pt x="926142" y="521664"/>
                  <a:pt x="763055" y="544286"/>
                </a:cubicBezTo>
                <a:cubicBezTo>
                  <a:pt x="599968" y="566908"/>
                  <a:pt x="377377" y="515381"/>
                  <a:pt x="90716" y="544286"/>
                </a:cubicBezTo>
                <a:cubicBezTo>
                  <a:pt x="41379" y="538068"/>
                  <a:pt x="-7437" y="502791"/>
                  <a:pt x="0" y="453570"/>
                </a:cubicBezTo>
                <a:cubicBezTo>
                  <a:pt x="-9989" y="373290"/>
                  <a:pt x="8199" y="203098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9257" y="32628"/>
                  <a:pt x="37194" y="-10781"/>
                  <a:pt x="90716" y="0"/>
                </a:cubicBezTo>
                <a:cubicBezTo>
                  <a:pt x="262421" y="19126"/>
                  <a:pt x="430931" y="12625"/>
                  <a:pt x="749872" y="0"/>
                </a:cubicBezTo>
                <a:cubicBezTo>
                  <a:pt x="1068813" y="-12625"/>
                  <a:pt x="1129974" y="15957"/>
                  <a:pt x="1409027" y="0"/>
                </a:cubicBezTo>
                <a:cubicBezTo>
                  <a:pt x="1457185" y="-906"/>
                  <a:pt x="1502415" y="36844"/>
                  <a:pt x="1499743" y="90716"/>
                </a:cubicBezTo>
                <a:cubicBezTo>
                  <a:pt x="1509153" y="201466"/>
                  <a:pt x="1516586" y="331576"/>
                  <a:pt x="1499743" y="453570"/>
                </a:cubicBezTo>
                <a:cubicBezTo>
                  <a:pt x="1500961" y="500225"/>
                  <a:pt x="1456093" y="543093"/>
                  <a:pt x="1409027" y="544286"/>
                </a:cubicBezTo>
                <a:cubicBezTo>
                  <a:pt x="1241232" y="546121"/>
                  <a:pt x="1053349" y="573214"/>
                  <a:pt x="776238" y="544286"/>
                </a:cubicBezTo>
                <a:cubicBezTo>
                  <a:pt x="499127" y="515358"/>
                  <a:pt x="252211" y="526577"/>
                  <a:pt x="90716" y="544286"/>
                </a:cubicBezTo>
                <a:cubicBezTo>
                  <a:pt x="36263" y="550152"/>
                  <a:pt x="-3992" y="505184"/>
                  <a:pt x="0" y="453570"/>
                </a:cubicBezTo>
                <a:cubicBezTo>
                  <a:pt x="-8376" y="330779"/>
                  <a:pt x="-7124" y="268729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809133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72.43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mln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F013F-5E3F-1723-DC9B-05E69C7A80A8}"/>
              </a:ext>
            </a:extLst>
          </p:cNvPr>
          <p:cNvSpPr/>
          <p:nvPr/>
        </p:nvSpPr>
        <p:spPr>
          <a:xfrm>
            <a:off x="7104006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76238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36688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1516" y="41533"/>
                  <a:pt x="37536" y="211"/>
                  <a:pt x="90716" y="0"/>
                </a:cubicBezTo>
                <a:cubicBezTo>
                  <a:pt x="366362" y="-17465"/>
                  <a:pt x="571937" y="8999"/>
                  <a:pt x="776238" y="0"/>
                </a:cubicBezTo>
                <a:cubicBezTo>
                  <a:pt x="980539" y="-8999"/>
                  <a:pt x="1143407" y="14196"/>
                  <a:pt x="1409027" y="0"/>
                </a:cubicBezTo>
                <a:cubicBezTo>
                  <a:pt x="1461649" y="-2092"/>
                  <a:pt x="1497951" y="30675"/>
                  <a:pt x="1499743" y="90716"/>
                </a:cubicBezTo>
                <a:cubicBezTo>
                  <a:pt x="1507663" y="176332"/>
                  <a:pt x="1492772" y="369071"/>
                  <a:pt x="1499743" y="453570"/>
                </a:cubicBezTo>
                <a:cubicBezTo>
                  <a:pt x="1508730" y="502061"/>
                  <a:pt x="1451176" y="541862"/>
                  <a:pt x="1409027" y="544286"/>
                </a:cubicBezTo>
                <a:cubicBezTo>
                  <a:pt x="1244048" y="570943"/>
                  <a:pt x="958164" y="540364"/>
                  <a:pt x="736688" y="544286"/>
                </a:cubicBezTo>
                <a:cubicBezTo>
                  <a:pt x="515212" y="548208"/>
                  <a:pt x="322329" y="540461"/>
                  <a:pt x="90716" y="544286"/>
                </a:cubicBezTo>
                <a:cubicBezTo>
                  <a:pt x="44386" y="536613"/>
                  <a:pt x="10324" y="509537"/>
                  <a:pt x="0" y="453570"/>
                </a:cubicBezTo>
                <a:cubicBezTo>
                  <a:pt x="16856" y="307061"/>
                  <a:pt x="16534" y="246559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1259" y="37045"/>
                  <a:pt x="34237" y="1322"/>
                  <a:pt x="90716" y="0"/>
                </a:cubicBezTo>
                <a:cubicBezTo>
                  <a:pt x="280244" y="2768"/>
                  <a:pt x="516890" y="31048"/>
                  <a:pt x="749872" y="0"/>
                </a:cubicBezTo>
                <a:cubicBezTo>
                  <a:pt x="982854" y="-31048"/>
                  <a:pt x="1085071" y="16280"/>
                  <a:pt x="1409027" y="0"/>
                </a:cubicBezTo>
                <a:cubicBezTo>
                  <a:pt x="1462684" y="-5342"/>
                  <a:pt x="1498837" y="39884"/>
                  <a:pt x="1499743" y="90716"/>
                </a:cubicBezTo>
                <a:cubicBezTo>
                  <a:pt x="1512049" y="211032"/>
                  <a:pt x="1485732" y="328709"/>
                  <a:pt x="1499743" y="453570"/>
                </a:cubicBezTo>
                <a:cubicBezTo>
                  <a:pt x="1498214" y="505025"/>
                  <a:pt x="1456580" y="545904"/>
                  <a:pt x="1409027" y="544286"/>
                </a:cubicBezTo>
                <a:cubicBezTo>
                  <a:pt x="1269389" y="519071"/>
                  <a:pt x="955012" y="551368"/>
                  <a:pt x="789421" y="544286"/>
                </a:cubicBezTo>
                <a:cubicBezTo>
                  <a:pt x="623830" y="537204"/>
                  <a:pt x="292198" y="532627"/>
                  <a:pt x="90716" y="544286"/>
                </a:cubicBezTo>
                <a:cubicBezTo>
                  <a:pt x="44954" y="550816"/>
                  <a:pt x="2048" y="504405"/>
                  <a:pt x="0" y="453570"/>
                </a:cubicBezTo>
                <a:cubicBezTo>
                  <a:pt x="16986" y="370102"/>
                  <a:pt x="8751" y="185812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841648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N225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0804C1-261D-AA99-AE54-1706FF7CA05A}"/>
              </a:ext>
            </a:extLst>
          </p:cNvPr>
          <p:cNvSpPr/>
          <p:nvPr/>
        </p:nvSpPr>
        <p:spPr>
          <a:xfrm>
            <a:off x="5289708" y="5949900"/>
            <a:ext cx="1499743" cy="544286"/>
          </a:xfrm>
          <a:custGeom>
            <a:avLst/>
            <a:gdLst>
              <a:gd name="connsiteX0" fmla="*/ 0 w 1499743"/>
              <a:gd name="connsiteY0" fmla="*/ 90716 h 544286"/>
              <a:gd name="connsiteX1" fmla="*/ 90716 w 1499743"/>
              <a:gd name="connsiteY1" fmla="*/ 0 h 544286"/>
              <a:gd name="connsiteX2" fmla="*/ 749872 w 1499743"/>
              <a:gd name="connsiteY2" fmla="*/ 0 h 544286"/>
              <a:gd name="connsiteX3" fmla="*/ 1409027 w 1499743"/>
              <a:gd name="connsiteY3" fmla="*/ 0 h 544286"/>
              <a:gd name="connsiteX4" fmla="*/ 1499743 w 1499743"/>
              <a:gd name="connsiteY4" fmla="*/ 90716 h 544286"/>
              <a:gd name="connsiteX5" fmla="*/ 1499743 w 1499743"/>
              <a:gd name="connsiteY5" fmla="*/ 453570 h 544286"/>
              <a:gd name="connsiteX6" fmla="*/ 1409027 w 1499743"/>
              <a:gd name="connsiteY6" fmla="*/ 544286 h 544286"/>
              <a:gd name="connsiteX7" fmla="*/ 789421 w 1499743"/>
              <a:gd name="connsiteY7" fmla="*/ 544286 h 544286"/>
              <a:gd name="connsiteX8" fmla="*/ 90716 w 1499743"/>
              <a:gd name="connsiteY8" fmla="*/ 544286 h 544286"/>
              <a:gd name="connsiteX9" fmla="*/ 0 w 1499743"/>
              <a:gd name="connsiteY9" fmla="*/ 453570 h 544286"/>
              <a:gd name="connsiteX10" fmla="*/ 0 w 1499743"/>
              <a:gd name="connsiteY10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743" h="544286" fill="none" extrusionOk="0">
                <a:moveTo>
                  <a:pt x="0" y="90716"/>
                </a:moveTo>
                <a:cubicBezTo>
                  <a:pt x="-1511" y="30675"/>
                  <a:pt x="45936" y="-7126"/>
                  <a:pt x="90716" y="0"/>
                </a:cubicBezTo>
                <a:cubicBezTo>
                  <a:pt x="260568" y="-30200"/>
                  <a:pt x="440443" y="-2629"/>
                  <a:pt x="749872" y="0"/>
                </a:cubicBezTo>
                <a:cubicBezTo>
                  <a:pt x="1059301" y="2629"/>
                  <a:pt x="1255425" y="-11312"/>
                  <a:pt x="1409027" y="0"/>
                </a:cubicBezTo>
                <a:cubicBezTo>
                  <a:pt x="1460508" y="-97"/>
                  <a:pt x="1503047" y="41803"/>
                  <a:pt x="1499743" y="90716"/>
                </a:cubicBezTo>
                <a:cubicBezTo>
                  <a:pt x="1483959" y="198288"/>
                  <a:pt x="1492171" y="318374"/>
                  <a:pt x="1499743" y="453570"/>
                </a:cubicBezTo>
                <a:cubicBezTo>
                  <a:pt x="1506448" y="510876"/>
                  <a:pt x="1450448" y="548663"/>
                  <a:pt x="1409027" y="544286"/>
                </a:cubicBezTo>
                <a:cubicBezTo>
                  <a:pt x="1154464" y="558181"/>
                  <a:pt x="1020754" y="521593"/>
                  <a:pt x="789421" y="544286"/>
                </a:cubicBezTo>
                <a:cubicBezTo>
                  <a:pt x="558088" y="566979"/>
                  <a:pt x="427081" y="567534"/>
                  <a:pt x="90716" y="544286"/>
                </a:cubicBezTo>
                <a:cubicBezTo>
                  <a:pt x="35163" y="543468"/>
                  <a:pt x="-1464" y="496964"/>
                  <a:pt x="0" y="453570"/>
                </a:cubicBezTo>
                <a:cubicBezTo>
                  <a:pt x="12831" y="365172"/>
                  <a:pt x="15527" y="198337"/>
                  <a:pt x="0" y="90716"/>
                </a:cubicBezTo>
                <a:close/>
              </a:path>
              <a:path w="1499743" h="544286" stroke="0" extrusionOk="0">
                <a:moveTo>
                  <a:pt x="0" y="90716"/>
                </a:moveTo>
                <a:cubicBezTo>
                  <a:pt x="-7676" y="37738"/>
                  <a:pt x="42043" y="220"/>
                  <a:pt x="90716" y="0"/>
                </a:cubicBezTo>
                <a:cubicBezTo>
                  <a:pt x="313798" y="-16026"/>
                  <a:pt x="485201" y="9503"/>
                  <a:pt x="723505" y="0"/>
                </a:cubicBezTo>
                <a:cubicBezTo>
                  <a:pt x="961809" y="-9503"/>
                  <a:pt x="1234413" y="29950"/>
                  <a:pt x="1409027" y="0"/>
                </a:cubicBezTo>
                <a:cubicBezTo>
                  <a:pt x="1458839" y="-2573"/>
                  <a:pt x="1508826" y="33019"/>
                  <a:pt x="1499743" y="90716"/>
                </a:cubicBezTo>
                <a:cubicBezTo>
                  <a:pt x="1509811" y="228955"/>
                  <a:pt x="1494277" y="310695"/>
                  <a:pt x="1499743" y="453570"/>
                </a:cubicBezTo>
                <a:cubicBezTo>
                  <a:pt x="1492791" y="502299"/>
                  <a:pt x="1451922" y="548766"/>
                  <a:pt x="1409027" y="544286"/>
                </a:cubicBezTo>
                <a:cubicBezTo>
                  <a:pt x="1168845" y="540995"/>
                  <a:pt x="905066" y="551337"/>
                  <a:pt x="776238" y="544286"/>
                </a:cubicBezTo>
                <a:cubicBezTo>
                  <a:pt x="647410" y="537235"/>
                  <a:pt x="336120" y="518115"/>
                  <a:pt x="90716" y="544286"/>
                </a:cubicBezTo>
                <a:cubicBezTo>
                  <a:pt x="45224" y="545032"/>
                  <a:pt x="-7842" y="496642"/>
                  <a:pt x="0" y="453570"/>
                </a:cubicBezTo>
                <a:cubicBezTo>
                  <a:pt x="11349" y="325015"/>
                  <a:pt x="-11096" y="265750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687147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Japan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40B5AE-FC0A-3671-DDAB-EDA65781D51C}"/>
              </a:ext>
            </a:extLst>
          </p:cNvPr>
          <p:cNvSpPr/>
          <p:nvPr/>
        </p:nvSpPr>
        <p:spPr>
          <a:xfrm>
            <a:off x="2751909" y="5949900"/>
            <a:ext cx="2295023" cy="544286"/>
          </a:xfrm>
          <a:custGeom>
            <a:avLst/>
            <a:gdLst>
              <a:gd name="connsiteX0" fmla="*/ 0 w 2295023"/>
              <a:gd name="connsiteY0" fmla="*/ 90716 h 544286"/>
              <a:gd name="connsiteX1" fmla="*/ 90716 w 2295023"/>
              <a:gd name="connsiteY1" fmla="*/ 0 h 544286"/>
              <a:gd name="connsiteX2" fmla="*/ 661386 w 2295023"/>
              <a:gd name="connsiteY2" fmla="*/ 0 h 544286"/>
              <a:gd name="connsiteX3" fmla="*/ 1210919 w 2295023"/>
              <a:gd name="connsiteY3" fmla="*/ 0 h 544286"/>
              <a:gd name="connsiteX4" fmla="*/ 1739317 w 2295023"/>
              <a:gd name="connsiteY4" fmla="*/ 0 h 544286"/>
              <a:gd name="connsiteX5" fmla="*/ 2204307 w 2295023"/>
              <a:gd name="connsiteY5" fmla="*/ 0 h 544286"/>
              <a:gd name="connsiteX6" fmla="*/ 2295023 w 2295023"/>
              <a:gd name="connsiteY6" fmla="*/ 90716 h 544286"/>
              <a:gd name="connsiteX7" fmla="*/ 2295023 w 2295023"/>
              <a:gd name="connsiteY7" fmla="*/ 453570 h 544286"/>
              <a:gd name="connsiteX8" fmla="*/ 2204307 w 2295023"/>
              <a:gd name="connsiteY8" fmla="*/ 544286 h 544286"/>
              <a:gd name="connsiteX9" fmla="*/ 1739317 w 2295023"/>
              <a:gd name="connsiteY9" fmla="*/ 544286 h 544286"/>
              <a:gd name="connsiteX10" fmla="*/ 1210919 w 2295023"/>
              <a:gd name="connsiteY10" fmla="*/ 544286 h 544286"/>
              <a:gd name="connsiteX11" fmla="*/ 745929 w 2295023"/>
              <a:gd name="connsiteY11" fmla="*/ 544286 h 544286"/>
              <a:gd name="connsiteX12" fmla="*/ 90716 w 2295023"/>
              <a:gd name="connsiteY12" fmla="*/ 544286 h 544286"/>
              <a:gd name="connsiteX13" fmla="*/ 0 w 2295023"/>
              <a:gd name="connsiteY13" fmla="*/ 453570 h 544286"/>
              <a:gd name="connsiteX14" fmla="*/ 0 w 2295023"/>
              <a:gd name="connsiteY14" fmla="*/ 90716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023" h="544286" fill="none" extrusionOk="0">
                <a:moveTo>
                  <a:pt x="0" y="90716"/>
                </a:moveTo>
                <a:cubicBezTo>
                  <a:pt x="-3324" y="40470"/>
                  <a:pt x="40747" y="1368"/>
                  <a:pt x="90716" y="0"/>
                </a:cubicBezTo>
                <a:cubicBezTo>
                  <a:pt x="270873" y="-8401"/>
                  <a:pt x="545657" y="19141"/>
                  <a:pt x="661386" y="0"/>
                </a:cubicBezTo>
                <a:cubicBezTo>
                  <a:pt x="777115" y="-19141"/>
                  <a:pt x="958564" y="-4879"/>
                  <a:pt x="1210919" y="0"/>
                </a:cubicBezTo>
                <a:cubicBezTo>
                  <a:pt x="1463274" y="4879"/>
                  <a:pt x="1622219" y="-7493"/>
                  <a:pt x="1739317" y="0"/>
                </a:cubicBezTo>
                <a:cubicBezTo>
                  <a:pt x="1856415" y="7493"/>
                  <a:pt x="2050466" y="-2297"/>
                  <a:pt x="2204307" y="0"/>
                </a:cubicBezTo>
                <a:cubicBezTo>
                  <a:pt x="2254345" y="-8130"/>
                  <a:pt x="2291039" y="49249"/>
                  <a:pt x="2295023" y="90716"/>
                </a:cubicBezTo>
                <a:cubicBezTo>
                  <a:pt x="2289506" y="173030"/>
                  <a:pt x="2301039" y="273169"/>
                  <a:pt x="2295023" y="453570"/>
                </a:cubicBezTo>
                <a:cubicBezTo>
                  <a:pt x="2297770" y="504869"/>
                  <a:pt x="2265203" y="546129"/>
                  <a:pt x="2204307" y="544286"/>
                </a:cubicBezTo>
                <a:cubicBezTo>
                  <a:pt x="2106399" y="550021"/>
                  <a:pt x="1855746" y="525315"/>
                  <a:pt x="1739317" y="544286"/>
                </a:cubicBezTo>
                <a:cubicBezTo>
                  <a:pt x="1622888" y="563258"/>
                  <a:pt x="1434994" y="559542"/>
                  <a:pt x="1210919" y="544286"/>
                </a:cubicBezTo>
                <a:cubicBezTo>
                  <a:pt x="986844" y="529030"/>
                  <a:pt x="844903" y="565102"/>
                  <a:pt x="745929" y="544286"/>
                </a:cubicBezTo>
                <a:cubicBezTo>
                  <a:pt x="646955" y="523471"/>
                  <a:pt x="228154" y="513977"/>
                  <a:pt x="90716" y="544286"/>
                </a:cubicBezTo>
                <a:cubicBezTo>
                  <a:pt x="41858" y="549597"/>
                  <a:pt x="4679" y="505036"/>
                  <a:pt x="0" y="453570"/>
                </a:cubicBezTo>
                <a:cubicBezTo>
                  <a:pt x="-4025" y="325305"/>
                  <a:pt x="15443" y="202717"/>
                  <a:pt x="0" y="90716"/>
                </a:cubicBezTo>
                <a:close/>
              </a:path>
              <a:path w="2295023" h="544286" stroke="0" extrusionOk="0">
                <a:moveTo>
                  <a:pt x="0" y="90716"/>
                </a:moveTo>
                <a:cubicBezTo>
                  <a:pt x="12020" y="40182"/>
                  <a:pt x="38846" y="-1864"/>
                  <a:pt x="90716" y="0"/>
                </a:cubicBezTo>
                <a:cubicBezTo>
                  <a:pt x="341746" y="-14052"/>
                  <a:pt x="509769" y="5423"/>
                  <a:pt x="640250" y="0"/>
                </a:cubicBezTo>
                <a:cubicBezTo>
                  <a:pt x="770731" y="-5423"/>
                  <a:pt x="1000465" y="4438"/>
                  <a:pt x="1210919" y="0"/>
                </a:cubicBezTo>
                <a:cubicBezTo>
                  <a:pt x="1421373" y="-4438"/>
                  <a:pt x="1975463" y="3370"/>
                  <a:pt x="2204307" y="0"/>
                </a:cubicBezTo>
                <a:cubicBezTo>
                  <a:pt x="2256936" y="-10392"/>
                  <a:pt x="2304422" y="44396"/>
                  <a:pt x="2295023" y="90716"/>
                </a:cubicBezTo>
                <a:cubicBezTo>
                  <a:pt x="2285106" y="227795"/>
                  <a:pt x="2298542" y="293398"/>
                  <a:pt x="2295023" y="453570"/>
                </a:cubicBezTo>
                <a:cubicBezTo>
                  <a:pt x="2298389" y="515268"/>
                  <a:pt x="2249922" y="545882"/>
                  <a:pt x="2204307" y="544286"/>
                </a:cubicBezTo>
                <a:cubicBezTo>
                  <a:pt x="2033232" y="568309"/>
                  <a:pt x="1869258" y="555420"/>
                  <a:pt x="1697045" y="544286"/>
                </a:cubicBezTo>
                <a:cubicBezTo>
                  <a:pt x="1524832" y="533152"/>
                  <a:pt x="1391008" y="531897"/>
                  <a:pt x="1189783" y="544286"/>
                </a:cubicBezTo>
                <a:cubicBezTo>
                  <a:pt x="988558" y="556675"/>
                  <a:pt x="884604" y="535519"/>
                  <a:pt x="724793" y="544286"/>
                </a:cubicBezTo>
                <a:cubicBezTo>
                  <a:pt x="564982" y="553054"/>
                  <a:pt x="223898" y="532416"/>
                  <a:pt x="90716" y="544286"/>
                </a:cubicBezTo>
                <a:cubicBezTo>
                  <a:pt x="42910" y="547509"/>
                  <a:pt x="-2264" y="504686"/>
                  <a:pt x="0" y="453570"/>
                </a:cubicBezTo>
                <a:cubicBezTo>
                  <a:pt x="-1673" y="334523"/>
                  <a:pt x="9594" y="226793"/>
                  <a:pt x="0" y="90716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77337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السعر مثل داو جونز</a:t>
            </a:r>
            <a:endParaRPr lang="en-US" sz="1400" dirty="0"/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B35B7387-9262-3B08-7EBD-9FC92E954106}"/>
              </a:ext>
            </a:extLst>
          </p:cNvPr>
          <p:cNvSpPr/>
          <p:nvPr/>
        </p:nvSpPr>
        <p:spPr>
          <a:xfrm>
            <a:off x="616695" y="1050487"/>
            <a:ext cx="9603693" cy="1082171"/>
          </a:xfrm>
          <a:custGeom>
            <a:avLst/>
            <a:gdLst>
              <a:gd name="connsiteX0" fmla="*/ 180365 w 9603693"/>
              <a:gd name="connsiteY0" fmla="*/ 0 h 1082171"/>
              <a:gd name="connsiteX1" fmla="*/ 675090 w 9603693"/>
              <a:gd name="connsiteY1" fmla="*/ 0 h 1082171"/>
              <a:gd name="connsiteX2" fmla="*/ 1169814 w 9603693"/>
              <a:gd name="connsiteY2" fmla="*/ 0 h 1082171"/>
              <a:gd name="connsiteX3" fmla="*/ 1853006 w 9603693"/>
              <a:gd name="connsiteY3" fmla="*/ 0 h 1082171"/>
              <a:gd name="connsiteX4" fmla="*/ 2347730 w 9603693"/>
              <a:gd name="connsiteY4" fmla="*/ 0 h 1082171"/>
              <a:gd name="connsiteX5" fmla="*/ 3030922 w 9603693"/>
              <a:gd name="connsiteY5" fmla="*/ 0 h 1082171"/>
              <a:gd name="connsiteX6" fmla="*/ 3619880 w 9603693"/>
              <a:gd name="connsiteY6" fmla="*/ 0 h 1082171"/>
              <a:gd name="connsiteX7" fmla="*/ 4208838 w 9603693"/>
              <a:gd name="connsiteY7" fmla="*/ 0 h 1082171"/>
              <a:gd name="connsiteX8" fmla="*/ 4892029 w 9603693"/>
              <a:gd name="connsiteY8" fmla="*/ 0 h 1082171"/>
              <a:gd name="connsiteX9" fmla="*/ 5198287 w 9603693"/>
              <a:gd name="connsiteY9" fmla="*/ 0 h 1082171"/>
              <a:gd name="connsiteX10" fmla="*/ 5693012 w 9603693"/>
              <a:gd name="connsiteY10" fmla="*/ 0 h 1082171"/>
              <a:gd name="connsiteX11" fmla="*/ 6093503 w 9603693"/>
              <a:gd name="connsiteY11" fmla="*/ 0 h 1082171"/>
              <a:gd name="connsiteX12" fmla="*/ 6682461 w 9603693"/>
              <a:gd name="connsiteY12" fmla="*/ 0 h 1082171"/>
              <a:gd name="connsiteX13" fmla="*/ 7271419 w 9603693"/>
              <a:gd name="connsiteY13" fmla="*/ 0 h 1082171"/>
              <a:gd name="connsiteX14" fmla="*/ 7954611 w 9603693"/>
              <a:gd name="connsiteY14" fmla="*/ 0 h 1082171"/>
              <a:gd name="connsiteX15" fmla="*/ 8543569 w 9603693"/>
              <a:gd name="connsiteY15" fmla="*/ 0 h 1082171"/>
              <a:gd name="connsiteX16" fmla="*/ 8849827 w 9603693"/>
              <a:gd name="connsiteY16" fmla="*/ 0 h 1082171"/>
              <a:gd name="connsiteX17" fmla="*/ 9603693 w 9603693"/>
              <a:gd name="connsiteY17" fmla="*/ 0 h 1082171"/>
              <a:gd name="connsiteX18" fmla="*/ 9603693 w 9603693"/>
              <a:gd name="connsiteY18" fmla="*/ 0 h 1082171"/>
              <a:gd name="connsiteX19" fmla="*/ 9603693 w 9603693"/>
              <a:gd name="connsiteY19" fmla="*/ 450903 h 1082171"/>
              <a:gd name="connsiteX20" fmla="*/ 9603693 w 9603693"/>
              <a:gd name="connsiteY20" fmla="*/ 901806 h 1082171"/>
              <a:gd name="connsiteX21" fmla="*/ 9423328 w 9603693"/>
              <a:gd name="connsiteY21" fmla="*/ 1082171 h 1082171"/>
              <a:gd name="connsiteX22" fmla="*/ 8928603 w 9603693"/>
              <a:gd name="connsiteY22" fmla="*/ 1082171 h 1082171"/>
              <a:gd name="connsiteX23" fmla="*/ 8245412 w 9603693"/>
              <a:gd name="connsiteY23" fmla="*/ 1082171 h 1082171"/>
              <a:gd name="connsiteX24" fmla="*/ 7467987 w 9603693"/>
              <a:gd name="connsiteY24" fmla="*/ 1082171 h 1082171"/>
              <a:gd name="connsiteX25" fmla="*/ 7067496 w 9603693"/>
              <a:gd name="connsiteY25" fmla="*/ 1082171 h 1082171"/>
              <a:gd name="connsiteX26" fmla="*/ 6667005 w 9603693"/>
              <a:gd name="connsiteY26" fmla="*/ 1082171 h 1082171"/>
              <a:gd name="connsiteX27" fmla="*/ 6360746 w 9603693"/>
              <a:gd name="connsiteY27" fmla="*/ 1082171 h 1082171"/>
              <a:gd name="connsiteX28" fmla="*/ 5677555 w 9603693"/>
              <a:gd name="connsiteY28" fmla="*/ 1082171 h 1082171"/>
              <a:gd name="connsiteX29" fmla="*/ 5371297 w 9603693"/>
              <a:gd name="connsiteY29" fmla="*/ 1082171 h 1082171"/>
              <a:gd name="connsiteX30" fmla="*/ 4782339 w 9603693"/>
              <a:gd name="connsiteY30" fmla="*/ 1082171 h 1082171"/>
              <a:gd name="connsiteX31" fmla="*/ 4099148 w 9603693"/>
              <a:gd name="connsiteY31" fmla="*/ 1082171 h 1082171"/>
              <a:gd name="connsiteX32" fmla="*/ 3698656 w 9603693"/>
              <a:gd name="connsiteY32" fmla="*/ 1082171 h 1082171"/>
              <a:gd name="connsiteX33" fmla="*/ 2921232 w 9603693"/>
              <a:gd name="connsiteY33" fmla="*/ 1082171 h 1082171"/>
              <a:gd name="connsiteX34" fmla="*/ 2426507 w 9603693"/>
              <a:gd name="connsiteY34" fmla="*/ 1082171 h 1082171"/>
              <a:gd name="connsiteX35" fmla="*/ 1931782 w 9603693"/>
              <a:gd name="connsiteY35" fmla="*/ 1082171 h 1082171"/>
              <a:gd name="connsiteX36" fmla="*/ 1154358 w 9603693"/>
              <a:gd name="connsiteY36" fmla="*/ 1082171 h 1082171"/>
              <a:gd name="connsiteX37" fmla="*/ 0 w 9603693"/>
              <a:gd name="connsiteY37" fmla="*/ 1082171 h 1082171"/>
              <a:gd name="connsiteX38" fmla="*/ 0 w 9603693"/>
              <a:gd name="connsiteY38" fmla="*/ 1082171 h 1082171"/>
              <a:gd name="connsiteX39" fmla="*/ 0 w 9603693"/>
              <a:gd name="connsiteY39" fmla="*/ 622250 h 1082171"/>
              <a:gd name="connsiteX40" fmla="*/ 0 w 9603693"/>
              <a:gd name="connsiteY40" fmla="*/ 180365 h 1082171"/>
              <a:gd name="connsiteX41" fmla="*/ 180365 w 9603693"/>
              <a:gd name="connsiteY41" fmla="*/ 0 h 10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603693" h="1082171" fill="none" extrusionOk="0">
                <a:moveTo>
                  <a:pt x="180365" y="0"/>
                </a:moveTo>
                <a:cubicBezTo>
                  <a:pt x="343119" y="-17309"/>
                  <a:pt x="506286" y="35416"/>
                  <a:pt x="675090" y="0"/>
                </a:cubicBezTo>
                <a:cubicBezTo>
                  <a:pt x="843895" y="-35416"/>
                  <a:pt x="957674" y="11169"/>
                  <a:pt x="1169814" y="0"/>
                </a:cubicBezTo>
                <a:cubicBezTo>
                  <a:pt x="1381954" y="-11169"/>
                  <a:pt x="1565629" y="25029"/>
                  <a:pt x="1853006" y="0"/>
                </a:cubicBezTo>
                <a:cubicBezTo>
                  <a:pt x="2140383" y="-25029"/>
                  <a:pt x="2126784" y="4287"/>
                  <a:pt x="2347730" y="0"/>
                </a:cubicBezTo>
                <a:cubicBezTo>
                  <a:pt x="2568676" y="-4287"/>
                  <a:pt x="2857218" y="31114"/>
                  <a:pt x="3030922" y="0"/>
                </a:cubicBezTo>
                <a:cubicBezTo>
                  <a:pt x="3204626" y="-31114"/>
                  <a:pt x="3344199" y="65883"/>
                  <a:pt x="3619880" y="0"/>
                </a:cubicBezTo>
                <a:cubicBezTo>
                  <a:pt x="3895561" y="-65883"/>
                  <a:pt x="4016158" y="6899"/>
                  <a:pt x="4208838" y="0"/>
                </a:cubicBezTo>
                <a:cubicBezTo>
                  <a:pt x="4401518" y="-6899"/>
                  <a:pt x="4676749" y="26110"/>
                  <a:pt x="4892029" y="0"/>
                </a:cubicBezTo>
                <a:cubicBezTo>
                  <a:pt x="5107309" y="-26110"/>
                  <a:pt x="5117436" y="255"/>
                  <a:pt x="5198287" y="0"/>
                </a:cubicBezTo>
                <a:cubicBezTo>
                  <a:pt x="5279138" y="-255"/>
                  <a:pt x="5549901" y="34392"/>
                  <a:pt x="5693012" y="0"/>
                </a:cubicBezTo>
                <a:cubicBezTo>
                  <a:pt x="5836124" y="-34392"/>
                  <a:pt x="5978665" y="28127"/>
                  <a:pt x="6093503" y="0"/>
                </a:cubicBezTo>
                <a:cubicBezTo>
                  <a:pt x="6208341" y="-28127"/>
                  <a:pt x="6505096" y="20829"/>
                  <a:pt x="6682461" y="0"/>
                </a:cubicBezTo>
                <a:cubicBezTo>
                  <a:pt x="6859826" y="-20829"/>
                  <a:pt x="7051657" y="55678"/>
                  <a:pt x="7271419" y="0"/>
                </a:cubicBezTo>
                <a:cubicBezTo>
                  <a:pt x="7491181" y="-55678"/>
                  <a:pt x="7633938" y="32408"/>
                  <a:pt x="7954611" y="0"/>
                </a:cubicBezTo>
                <a:cubicBezTo>
                  <a:pt x="8275284" y="-32408"/>
                  <a:pt x="8320634" y="51967"/>
                  <a:pt x="8543569" y="0"/>
                </a:cubicBezTo>
                <a:cubicBezTo>
                  <a:pt x="8766504" y="-51967"/>
                  <a:pt x="8703141" y="1631"/>
                  <a:pt x="8849827" y="0"/>
                </a:cubicBezTo>
                <a:cubicBezTo>
                  <a:pt x="8996513" y="-1631"/>
                  <a:pt x="9327636" y="3840"/>
                  <a:pt x="9603693" y="0"/>
                </a:cubicBezTo>
                <a:lnTo>
                  <a:pt x="9603693" y="0"/>
                </a:lnTo>
                <a:cubicBezTo>
                  <a:pt x="9627939" y="117718"/>
                  <a:pt x="9576367" y="311965"/>
                  <a:pt x="9603693" y="450903"/>
                </a:cubicBezTo>
                <a:cubicBezTo>
                  <a:pt x="9631019" y="589841"/>
                  <a:pt x="9580967" y="698581"/>
                  <a:pt x="9603693" y="901806"/>
                </a:cubicBezTo>
                <a:cubicBezTo>
                  <a:pt x="9593067" y="977002"/>
                  <a:pt x="9521002" y="1077489"/>
                  <a:pt x="9423328" y="1082171"/>
                </a:cubicBezTo>
                <a:cubicBezTo>
                  <a:pt x="9296619" y="1095196"/>
                  <a:pt x="9079049" y="1078190"/>
                  <a:pt x="8928603" y="1082171"/>
                </a:cubicBezTo>
                <a:cubicBezTo>
                  <a:pt x="8778158" y="1086152"/>
                  <a:pt x="8400960" y="1062210"/>
                  <a:pt x="8245412" y="1082171"/>
                </a:cubicBezTo>
                <a:cubicBezTo>
                  <a:pt x="8089864" y="1102132"/>
                  <a:pt x="7633139" y="1047806"/>
                  <a:pt x="7467987" y="1082171"/>
                </a:cubicBezTo>
                <a:cubicBezTo>
                  <a:pt x="7302835" y="1116536"/>
                  <a:pt x="7219732" y="1051821"/>
                  <a:pt x="7067496" y="1082171"/>
                </a:cubicBezTo>
                <a:cubicBezTo>
                  <a:pt x="6915260" y="1112521"/>
                  <a:pt x="6769260" y="1078955"/>
                  <a:pt x="6667005" y="1082171"/>
                </a:cubicBezTo>
                <a:cubicBezTo>
                  <a:pt x="6564750" y="1085387"/>
                  <a:pt x="6448879" y="1061004"/>
                  <a:pt x="6360746" y="1082171"/>
                </a:cubicBezTo>
                <a:cubicBezTo>
                  <a:pt x="6272613" y="1103338"/>
                  <a:pt x="5816887" y="1073400"/>
                  <a:pt x="5677555" y="1082171"/>
                </a:cubicBezTo>
                <a:cubicBezTo>
                  <a:pt x="5538223" y="1090942"/>
                  <a:pt x="5460073" y="1073417"/>
                  <a:pt x="5371297" y="1082171"/>
                </a:cubicBezTo>
                <a:cubicBezTo>
                  <a:pt x="5282521" y="1090925"/>
                  <a:pt x="5027865" y="1036248"/>
                  <a:pt x="4782339" y="1082171"/>
                </a:cubicBezTo>
                <a:cubicBezTo>
                  <a:pt x="4536813" y="1128094"/>
                  <a:pt x="4357818" y="1056211"/>
                  <a:pt x="4099148" y="1082171"/>
                </a:cubicBezTo>
                <a:cubicBezTo>
                  <a:pt x="3840478" y="1108131"/>
                  <a:pt x="3841751" y="1039423"/>
                  <a:pt x="3698656" y="1082171"/>
                </a:cubicBezTo>
                <a:cubicBezTo>
                  <a:pt x="3555561" y="1124919"/>
                  <a:pt x="3296794" y="1037640"/>
                  <a:pt x="2921232" y="1082171"/>
                </a:cubicBezTo>
                <a:cubicBezTo>
                  <a:pt x="2545670" y="1126702"/>
                  <a:pt x="2605560" y="1067423"/>
                  <a:pt x="2426507" y="1082171"/>
                </a:cubicBezTo>
                <a:cubicBezTo>
                  <a:pt x="2247455" y="1096919"/>
                  <a:pt x="2123262" y="1074192"/>
                  <a:pt x="1931782" y="1082171"/>
                </a:cubicBezTo>
                <a:cubicBezTo>
                  <a:pt x="1740303" y="1090150"/>
                  <a:pt x="1329544" y="1044184"/>
                  <a:pt x="1154358" y="1082171"/>
                </a:cubicBezTo>
                <a:cubicBezTo>
                  <a:pt x="979172" y="1120158"/>
                  <a:pt x="240382" y="957524"/>
                  <a:pt x="0" y="1082171"/>
                </a:cubicBezTo>
                <a:lnTo>
                  <a:pt x="0" y="1082171"/>
                </a:lnTo>
                <a:cubicBezTo>
                  <a:pt x="-7580" y="914321"/>
                  <a:pt x="36258" y="838767"/>
                  <a:pt x="0" y="622250"/>
                </a:cubicBezTo>
                <a:cubicBezTo>
                  <a:pt x="-36258" y="405733"/>
                  <a:pt x="14549" y="365823"/>
                  <a:pt x="0" y="180365"/>
                </a:cubicBezTo>
                <a:cubicBezTo>
                  <a:pt x="11344" y="72085"/>
                  <a:pt x="73592" y="19280"/>
                  <a:pt x="180365" y="0"/>
                </a:cubicBezTo>
                <a:close/>
              </a:path>
              <a:path w="9603693" h="1082171" stroke="0" extrusionOk="0">
                <a:moveTo>
                  <a:pt x="180365" y="0"/>
                </a:moveTo>
                <a:cubicBezTo>
                  <a:pt x="477040" y="-632"/>
                  <a:pt x="529387" y="44224"/>
                  <a:pt x="863556" y="0"/>
                </a:cubicBezTo>
                <a:cubicBezTo>
                  <a:pt x="1197725" y="-44224"/>
                  <a:pt x="1137791" y="6160"/>
                  <a:pt x="1264048" y="0"/>
                </a:cubicBezTo>
                <a:cubicBezTo>
                  <a:pt x="1390305" y="-6160"/>
                  <a:pt x="1462327" y="23256"/>
                  <a:pt x="1570306" y="0"/>
                </a:cubicBezTo>
                <a:cubicBezTo>
                  <a:pt x="1678285" y="-23256"/>
                  <a:pt x="1771440" y="21680"/>
                  <a:pt x="1970797" y="0"/>
                </a:cubicBezTo>
                <a:cubicBezTo>
                  <a:pt x="2170154" y="-21680"/>
                  <a:pt x="2222002" y="6658"/>
                  <a:pt x="2371289" y="0"/>
                </a:cubicBezTo>
                <a:cubicBezTo>
                  <a:pt x="2520576" y="-6658"/>
                  <a:pt x="2645665" y="28393"/>
                  <a:pt x="2866013" y="0"/>
                </a:cubicBezTo>
                <a:cubicBezTo>
                  <a:pt x="3086361" y="-28393"/>
                  <a:pt x="3118522" y="12007"/>
                  <a:pt x="3360738" y="0"/>
                </a:cubicBezTo>
                <a:cubicBezTo>
                  <a:pt x="3602954" y="-12007"/>
                  <a:pt x="3808590" y="51262"/>
                  <a:pt x="3949696" y="0"/>
                </a:cubicBezTo>
                <a:cubicBezTo>
                  <a:pt x="4090802" y="-51262"/>
                  <a:pt x="4355909" y="28156"/>
                  <a:pt x="4538654" y="0"/>
                </a:cubicBezTo>
                <a:cubicBezTo>
                  <a:pt x="4721399" y="-28156"/>
                  <a:pt x="4928752" y="5518"/>
                  <a:pt x="5033379" y="0"/>
                </a:cubicBezTo>
                <a:cubicBezTo>
                  <a:pt x="5138006" y="-5518"/>
                  <a:pt x="5251016" y="5576"/>
                  <a:pt x="5339637" y="0"/>
                </a:cubicBezTo>
                <a:cubicBezTo>
                  <a:pt x="5428258" y="-5576"/>
                  <a:pt x="5636527" y="66133"/>
                  <a:pt x="5928595" y="0"/>
                </a:cubicBezTo>
                <a:cubicBezTo>
                  <a:pt x="6220663" y="-66133"/>
                  <a:pt x="6366556" y="41028"/>
                  <a:pt x="6611786" y="0"/>
                </a:cubicBezTo>
                <a:cubicBezTo>
                  <a:pt x="6857016" y="-41028"/>
                  <a:pt x="7038148" y="26205"/>
                  <a:pt x="7389211" y="0"/>
                </a:cubicBezTo>
                <a:cubicBezTo>
                  <a:pt x="7740275" y="-26205"/>
                  <a:pt x="7646712" y="3657"/>
                  <a:pt x="7789702" y="0"/>
                </a:cubicBezTo>
                <a:cubicBezTo>
                  <a:pt x="7932692" y="-3657"/>
                  <a:pt x="8016002" y="6608"/>
                  <a:pt x="8095961" y="0"/>
                </a:cubicBezTo>
                <a:cubicBezTo>
                  <a:pt x="8175920" y="-6608"/>
                  <a:pt x="8458767" y="48369"/>
                  <a:pt x="8684919" y="0"/>
                </a:cubicBezTo>
                <a:cubicBezTo>
                  <a:pt x="8911071" y="-48369"/>
                  <a:pt x="8844068" y="24337"/>
                  <a:pt x="8991177" y="0"/>
                </a:cubicBezTo>
                <a:cubicBezTo>
                  <a:pt x="9138286" y="-24337"/>
                  <a:pt x="9444758" y="62665"/>
                  <a:pt x="9603693" y="0"/>
                </a:cubicBezTo>
                <a:lnTo>
                  <a:pt x="9603693" y="0"/>
                </a:lnTo>
                <a:cubicBezTo>
                  <a:pt x="9636878" y="190817"/>
                  <a:pt x="9570187" y="352876"/>
                  <a:pt x="9603693" y="441885"/>
                </a:cubicBezTo>
                <a:cubicBezTo>
                  <a:pt x="9637199" y="530895"/>
                  <a:pt x="9598733" y="778299"/>
                  <a:pt x="9603693" y="901806"/>
                </a:cubicBezTo>
                <a:cubicBezTo>
                  <a:pt x="9584232" y="1009960"/>
                  <a:pt x="9496177" y="1093371"/>
                  <a:pt x="9423328" y="1082171"/>
                </a:cubicBezTo>
                <a:cubicBezTo>
                  <a:pt x="9240454" y="1128629"/>
                  <a:pt x="9142339" y="1055445"/>
                  <a:pt x="9022837" y="1082171"/>
                </a:cubicBezTo>
                <a:cubicBezTo>
                  <a:pt x="8903335" y="1108897"/>
                  <a:pt x="8527671" y="1071717"/>
                  <a:pt x="8245412" y="1082171"/>
                </a:cubicBezTo>
                <a:cubicBezTo>
                  <a:pt x="7963153" y="1092625"/>
                  <a:pt x="7958150" y="1045038"/>
                  <a:pt x="7844921" y="1082171"/>
                </a:cubicBezTo>
                <a:cubicBezTo>
                  <a:pt x="7731692" y="1119304"/>
                  <a:pt x="7402126" y="1046187"/>
                  <a:pt x="7067496" y="1082171"/>
                </a:cubicBezTo>
                <a:cubicBezTo>
                  <a:pt x="6732867" y="1118155"/>
                  <a:pt x="6666013" y="1060288"/>
                  <a:pt x="6290071" y="1082171"/>
                </a:cubicBezTo>
                <a:cubicBezTo>
                  <a:pt x="5914129" y="1104054"/>
                  <a:pt x="5926058" y="1050294"/>
                  <a:pt x="5701113" y="1082171"/>
                </a:cubicBezTo>
                <a:cubicBezTo>
                  <a:pt x="5476168" y="1114048"/>
                  <a:pt x="5215568" y="1018111"/>
                  <a:pt x="5017922" y="1082171"/>
                </a:cubicBezTo>
                <a:cubicBezTo>
                  <a:pt x="4820276" y="1146231"/>
                  <a:pt x="4780566" y="1058811"/>
                  <a:pt x="4617431" y="1082171"/>
                </a:cubicBezTo>
                <a:cubicBezTo>
                  <a:pt x="4454296" y="1105531"/>
                  <a:pt x="4213474" y="1057284"/>
                  <a:pt x="4028473" y="1082171"/>
                </a:cubicBezTo>
                <a:cubicBezTo>
                  <a:pt x="3843472" y="1107058"/>
                  <a:pt x="3597619" y="1021068"/>
                  <a:pt x="3345281" y="1082171"/>
                </a:cubicBezTo>
                <a:cubicBezTo>
                  <a:pt x="3092943" y="1143274"/>
                  <a:pt x="2893980" y="1077690"/>
                  <a:pt x="2662090" y="1082171"/>
                </a:cubicBezTo>
                <a:cubicBezTo>
                  <a:pt x="2430200" y="1086652"/>
                  <a:pt x="2506704" y="1060768"/>
                  <a:pt x="2355832" y="1082171"/>
                </a:cubicBezTo>
                <a:cubicBezTo>
                  <a:pt x="2204960" y="1103574"/>
                  <a:pt x="2071958" y="1073993"/>
                  <a:pt x="1955341" y="1082171"/>
                </a:cubicBezTo>
                <a:cubicBezTo>
                  <a:pt x="1838724" y="1090349"/>
                  <a:pt x="1679538" y="1064143"/>
                  <a:pt x="1460616" y="1082171"/>
                </a:cubicBezTo>
                <a:cubicBezTo>
                  <a:pt x="1241695" y="1100199"/>
                  <a:pt x="1252104" y="1048852"/>
                  <a:pt x="1060124" y="1082171"/>
                </a:cubicBezTo>
                <a:cubicBezTo>
                  <a:pt x="868144" y="1115490"/>
                  <a:pt x="234168" y="1042060"/>
                  <a:pt x="0" y="1082171"/>
                </a:cubicBezTo>
                <a:lnTo>
                  <a:pt x="0" y="1082171"/>
                </a:lnTo>
                <a:cubicBezTo>
                  <a:pt x="-28298" y="910856"/>
                  <a:pt x="22527" y="786354"/>
                  <a:pt x="0" y="622250"/>
                </a:cubicBezTo>
                <a:cubicBezTo>
                  <a:pt x="-22527" y="458146"/>
                  <a:pt x="17130" y="278272"/>
                  <a:pt x="0" y="180365"/>
                </a:cubicBezTo>
                <a:cubicBezTo>
                  <a:pt x="7484" y="102479"/>
                  <a:pt x="97999" y="15227"/>
                  <a:pt x="180365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تم حساب مؤشر سوق الأوراق المالية لبورصة طوكيو لأول مرة في عام 1950. تضم اليوم </a:t>
            </a:r>
            <a:r>
              <a:rPr lang="ar-EG" sz="1600" dirty="0">
                <a:ln/>
                <a:solidFill>
                  <a:srgbClr val="C00000"/>
                </a:solidFill>
              </a:rPr>
              <a:t>225 شركة </a:t>
            </a:r>
            <a:r>
              <a:rPr lang="ar-EG" sz="1600" dirty="0">
                <a:ln/>
                <a:solidFill>
                  <a:srgbClr val="00B050"/>
                </a:solidFill>
              </a:rPr>
              <a:t>، ويتم مراجعة المكونات سنويا</a:t>
            </a:r>
            <a:endParaRPr lang="en-US" sz="1600" dirty="0">
              <a:ln/>
              <a:solidFill>
                <a:srgbClr val="FF0000"/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1FE072C-6AED-BEC7-FE37-787233ECF0F8}"/>
              </a:ext>
            </a:extLst>
          </p:cNvPr>
          <p:cNvSpPr/>
          <p:nvPr/>
        </p:nvSpPr>
        <p:spPr>
          <a:xfrm>
            <a:off x="801682" y="3677054"/>
            <a:ext cx="9280852" cy="749034"/>
          </a:xfrm>
          <a:solidFill>
            <a:srgbClr val="7030A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E4E62B4-DC40-E062-60EB-9AA74E51FB5D}"/>
              </a:ext>
            </a:extLst>
          </p:cNvPr>
          <p:cNvSpPr/>
          <p:nvPr/>
        </p:nvSpPr>
        <p:spPr>
          <a:xfrm>
            <a:off x="725600" y="2388494"/>
            <a:ext cx="7770007" cy="1240793"/>
          </a:xfrm>
          <a:custGeom>
            <a:avLst/>
            <a:gdLst>
              <a:gd name="connsiteX0" fmla="*/ 206803 w 7770007"/>
              <a:gd name="connsiteY0" fmla="*/ 0 h 1240793"/>
              <a:gd name="connsiteX1" fmla="*/ 637324 w 7770007"/>
              <a:gd name="connsiteY1" fmla="*/ 0 h 1240793"/>
              <a:gd name="connsiteX2" fmla="*/ 1294741 w 7770007"/>
              <a:gd name="connsiteY2" fmla="*/ 0 h 1240793"/>
              <a:gd name="connsiteX3" fmla="*/ 1952158 w 7770007"/>
              <a:gd name="connsiteY3" fmla="*/ 0 h 1240793"/>
              <a:gd name="connsiteX4" fmla="*/ 2382679 w 7770007"/>
              <a:gd name="connsiteY4" fmla="*/ 0 h 1240793"/>
              <a:gd name="connsiteX5" fmla="*/ 2737567 w 7770007"/>
              <a:gd name="connsiteY5" fmla="*/ 0 h 1240793"/>
              <a:gd name="connsiteX6" fmla="*/ 3168088 w 7770007"/>
              <a:gd name="connsiteY6" fmla="*/ 0 h 1240793"/>
              <a:gd name="connsiteX7" fmla="*/ 3825505 w 7770007"/>
              <a:gd name="connsiteY7" fmla="*/ 0 h 1240793"/>
              <a:gd name="connsiteX8" fmla="*/ 4256026 w 7770007"/>
              <a:gd name="connsiteY8" fmla="*/ 0 h 1240793"/>
              <a:gd name="connsiteX9" fmla="*/ 4686547 w 7770007"/>
              <a:gd name="connsiteY9" fmla="*/ 0 h 1240793"/>
              <a:gd name="connsiteX10" fmla="*/ 5192700 w 7770007"/>
              <a:gd name="connsiteY10" fmla="*/ 0 h 1240793"/>
              <a:gd name="connsiteX11" fmla="*/ 5850117 w 7770007"/>
              <a:gd name="connsiteY11" fmla="*/ 0 h 1240793"/>
              <a:gd name="connsiteX12" fmla="*/ 6356270 w 7770007"/>
              <a:gd name="connsiteY12" fmla="*/ 0 h 1240793"/>
              <a:gd name="connsiteX13" fmla="*/ 7013687 w 7770007"/>
              <a:gd name="connsiteY13" fmla="*/ 0 h 1240793"/>
              <a:gd name="connsiteX14" fmla="*/ 7770007 w 7770007"/>
              <a:gd name="connsiteY14" fmla="*/ 0 h 1240793"/>
              <a:gd name="connsiteX15" fmla="*/ 7770007 w 7770007"/>
              <a:gd name="connsiteY15" fmla="*/ 0 h 1240793"/>
              <a:gd name="connsiteX16" fmla="*/ 7770007 w 7770007"/>
              <a:gd name="connsiteY16" fmla="*/ 516995 h 1240793"/>
              <a:gd name="connsiteX17" fmla="*/ 7770007 w 7770007"/>
              <a:gd name="connsiteY17" fmla="*/ 1033990 h 1240793"/>
              <a:gd name="connsiteX18" fmla="*/ 7563204 w 7770007"/>
              <a:gd name="connsiteY18" fmla="*/ 1240793 h 1240793"/>
              <a:gd name="connsiteX19" fmla="*/ 7132683 w 7770007"/>
              <a:gd name="connsiteY19" fmla="*/ 1240793 h 1240793"/>
              <a:gd name="connsiteX20" fmla="*/ 6475266 w 7770007"/>
              <a:gd name="connsiteY20" fmla="*/ 1240793 h 1240793"/>
              <a:gd name="connsiteX21" fmla="*/ 5817849 w 7770007"/>
              <a:gd name="connsiteY21" fmla="*/ 1240793 h 1240793"/>
              <a:gd name="connsiteX22" fmla="*/ 5462960 w 7770007"/>
              <a:gd name="connsiteY22" fmla="*/ 1240793 h 1240793"/>
              <a:gd name="connsiteX23" fmla="*/ 4956808 w 7770007"/>
              <a:gd name="connsiteY23" fmla="*/ 1240793 h 1240793"/>
              <a:gd name="connsiteX24" fmla="*/ 4601919 w 7770007"/>
              <a:gd name="connsiteY24" fmla="*/ 1240793 h 1240793"/>
              <a:gd name="connsiteX25" fmla="*/ 3868870 w 7770007"/>
              <a:gd name="connsiteY25" fmla="*/ 1240793 h 1240793"/>
              <a:gd name="connsiteX26" fmla="*/ 3438349 w 7770007"/>
              <a:gd name="connsiteY26" fmla="*/ 1240793 h 1240793"/>
              <a:gd name="connsiteX27" fmla="*/ 2780932 w 7770007"/>
              <a:gd name="connsiteY27" fmla="*/ 1240793 h 1240793"/>
              <a:gd name="connsiteX28" fmla="*/ 2274779 w 7770007"/>
              <a:gd name="connsiteY28" fmla="*/ 1240793 h 1240793"/>
              <a:gd name="connsiteX29" fmla="*/ 1919890 w 7770007"/>
              <a:gd name="connsiteY29" fmla="*/ 1240793 h 1240793"/>
              <a:gd name="connsiteX30" fmla="*/ 1489369 w 7770007"/>
              <a:gd name="connsiteY30" fmla="*/ 1240793 h 1240793"/>
              <a:gd name="connsiteX31" fmla="*/ 831952 w 7770007"/>
              <a:gd name="connsiteY31" fmla="*/ 1240793 h 1240793"/>
              <a:gd name="connsiteX32" fmla="*/ 0 w 7770007"/>
              <a:gd name="connsiteY32" fmla="*/ 1240793 h 1240793"/>
              <a:gd name="connsiteX33" fmla="*/ 0 w 7770007"/>
              <a:gd name="connsiteY33" fmla="*/ 1240793 h 1240793"/>
              <a:gd name="connsiteX34" fmla="*/ 0 w 7770007"/>
              <a:gd name="connsiteY34" fmla="*/ 744478 h 1240793"/>
              <a:gd name="connsiteX35" fmla="*/ 0 w 7770007"/>
              <a:gd name="connsiteY35" fmla="*/ 206803 h 1240793"/>
              <a:gd name="connsiteX36" fmla="*/ 206803 w 7770007"/>
              <a:gd name="connsiteY36" fmla="*/ 0 h 124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770007" h="1240793" fill="none" extrusionOk="0">
                <a:moveTo>
                  <a:pt x="206803" y="0"/>
                </a:moveTo>
                <a:cubicBezTo>
                  <a:pt x="376237" y="-5319"/>
                  <a:pt x="529210" y="39486"/>
                  <a:pt x="637324" y="0"/>
                </a:cubicBezTo>
                <a:cubicBezTo>
                  <a:pt x="745438" y="-39486"/>
                  <a:pt x="1030652" y="14582"/>
                  <a:pt x="1294741" y="0"/>
                </a:cubicBezTo>
                <a:cubicBezTo>
                  <a:pt x="1558830" y="-14582"/>
                  <a:pt x="1656096" y="21502"/>
                  <a:pt x="1952158" y="0"/>
                </a:cubicBezTo>
                <a:cubicBezTo>
                  <a:pt x="2248220" y="-21502"/>
                  <a:pt x="2288071" y="21418"/>
                  <a:pt x="2382679" y="0"/>
                </a:cubicBezTo>
                <a:cubicBezTo>
                  <a:pt x="2477287" y="-21418"/>
                  <a:pt x="2609942" y="18201"/>
                  <a:pt x="2737567" y="0"/>
                </a:cubicBezTo>
                <a:cubicBezTo>
                  <a:pt x="2865192" y="-18201"/>
                  <a:pt x="3004478" y="35067"/>
                  <a:pt x="3168088" y="0"/>
                </a:cubicBezTo>
                <a:cubicBezTo>
                  <a:pt x="3331698" y="-35067"/>
                  <a:pt x="3564234" y="4690"/>
                  <a:pt x="3825505" y="0"/>
                </a:cubicBezTo>
                <a:cubicBezTo>
                  <a:pt x="4086776" y="-4690"/>
                  <a:pt x="4132444" y="42271"/>
                  <a:pt x="4256026" y="0"/>
                </a:cubicBezTo>
                <a:cubicBezTo>
                  <a:pt x="4379608" y="-42271"/>
                  <a:pt x="4516674" y="38373"/>
                  <a:pt x="4686547" y="0"/>
                </a:cubicBezTo>
                <a:cubicBezTo>
                  <a:pt x="4856420" y="-38373"/>
                  <a:pt x="5071086" y="22903"/>
                  <a:pt x="5192700" y="0"/>
                </a:cubicBezTo>
                <a:cubicBezTo>
                  <a:pt x="5314314" y="-22903"/>
                  <a:pt x="5672961" y="47669"/>
                  <a:pt x="5850117" y="0"/>
                </a:cubicBezTo>
                <a:cubicBezTo>
                  <a:pt x="6027273" y="-47669"/>
                  <a:pt x="6230193" y="43736"/>
                  <a:pt x="6356270" y="0"/>
                </a:cubicBezTo>
                <a:cubicBezTo>
                  <a:pt x="6482347" y="-43736"/>
                  <a:pt x="6741960" y="4211"/>
                  <a:pt x="7013687" y="0"/>
                </a:cubicBezTo>
                <a:cubicBezTo>
                  <a:pt x="7285414" y="-4211"/>
                  <a:pt x="7574012" y="19457"/>
                  <a:pt x="7770007" y="0"/>
                </a:cubicBezTo>
                <a:lnTo>
                  <a:pt x="7770007" y="0"/>
                </a:lnTo>
                <a:cubicBezTo>
                  <a:pt x="7779194" y="165771"/>
                  <a:pt x="7748329" y="313407"/>
                  <a:pt x="7770007" y="516995"/>
                </a:cubicBezTo>
                <a:cubicBezTo>
                  <a:pt x="7791685" y="720583"/>
                  <a:pt x="7765467" y="907875"/>
                  <a:pt x="7770007" y="1033990"/>
                </a:cubicBezTo>
                <a:cubicBezTo>
                  <a:pt x="7785491" y="1141791"/>
                  <a:pt x="7672454" y="1269805"/>
                  <a:pt x="7563204" y="1240793"/>
                </a:cubicBezTo>
                <a:cubicBezTo>
                  <a:pt x="7463174" y="1274943"/>
                  <a:pt x="7279031" y="1228665"/>
                  <a:pt x="7132683" y="1240793"/>
                </a:cubicBezTo>
                <a:cubicBezTo>
                  <a:pt x="6986335" y="1252921"/>
                  <a:pt x="6773209" y="1194557"/>
                  <a:pt x="6475266" y="1240793"/>
                </a:cubicBezTo>
                <a:cubicBezTo>
                  <a:pt x="6177323" y="1287029"/>
                  <a:pt x="6025301" y="1231353"/>
                  <a:pt x="5817849" y="1240793"/>
                </a:cubicBezTo>
                <a:cubicBezTo>
                  <a:pt x="5610397" y="1250233"/>
                  <a:pt x="5610544" y="1198285"/>
                  <a:pt x="5462960" y="1240793"/>
                </a:cubicBezTo>
                <a:cubicBezTo>
                  <a:pt x="5315376" y="1283301"/>
                  <a:pt x="5193260" y="1217645"/>
                  <a:pt x="4956808" y="1240793"/>
                </a:cubicBezTo>
                <a:cubicBezTo>
                  <a:pt x="4720356" y="1263941"/>
                  <a:pt x="4772508" y="1200588"/>
                  <a:pt x="4601919" y="1240793"/>
                </a:cubicBezTo>
                <a:cubicBezTo>
                  <a:pt x="4431330" y="1280998"/>
                  <a:pt x="4232383" y="1176363"/>
                  <a:pt x="3868870" y="1240793"/>
                </a:cubicBezTo>
                <a:cubicBezTo>
                  <a:pt x="3505357" y="1305223"/>
                  <a:pt x="3588817" y="1228803"/>
                  <a:pt x="3438349" y="1240793"/>
                </a:cubicBezTo>
                <a:cubicBezTo>
                  <a:pt x="3287881" y="1252783"/>
                  <a:pt x="3008928" y="1205778"/>
                  <a:pt x="2780932" y="1240793"/>
                </a:cubicBezTo>
                <a:cubicBezTo>
                  <a:pt x="2552936" y="1275808"/>
                  <a:pt x="2395625" y="1236960"/>
                  <a:pt x="2274779" y="1240793"/>
                </a:cubicBezTo>
                <a:cubicBezTo>
                  <a:pt x="2153933" y="1244626"/>
                  <a:pt x="2055415" y="1203974"/>
                  <a:pt x="1919890" y="1240793"/>
                </a:cubicBezTo>
                <a:cubicBezTo>
                  <a:pt x="1784365" y="1277612"/>
                  <a:pt x="1677899" y="1221249"/>
                  <a:pt x="1489369" y="1240793"/>
                </a:cubicBezTo>
                <a:cubicBezTo>
                  <a:pt x="1300839" y="1260337"/>
                  <a:pt x="1149238" y="1210029"/>
                  <a:pt x="831952" y="1240793"/>
                </a:cubicBezTo>
                <a:cubicBezTo>
                  <a:pt x="514666" y="1271557"/>
                  <a:pt x="311292" y="1233990"/>
                  <a:pt x="0" y="1240793"/>
                </a:cubicBezTo>
                <a:lnTo>
                  <a:pt x="0" y="1240793"/>
                </a:lnTo>
                <a:cubicBezTo>
                  <a:pt x="-24056" y="1086067"/>
                  <a:pt x="30824" y="897004"/>
                  <a:pt x="0" y="744478"/>
                </a:cubicBezTo>
                <a:cubicBezTo>
                  <a:pt x="-30824" y="591952"/>
                  <a:pt x="11711" y="351900"/>
                  <a:pt x="0" y="206803"/>
                </a:cubicBezTo>
                <a:cubicBezTo>
                  <a:pt x="-16557" y="88670"/>
                  <a:pt x="87250" y="24963"/>
                  <a:pt x="206803" y="0"/>
                </a:cubicBezTo>
                <a:close/>
              </a:path>
              <a:path w="7770007" h="1240793" stroke="0" extrusionOk="0">
                <a:moveTo>
                  <a:pt x="206803" y="0"/>
                </a:moveTo>
                <a:cubicBezTo>
                  <a:pt x="522781" y="-36259"/>
                  <a:pt x="641974" y="6907"/>
                  <a:pt x="864220" y="0"/>
                </a:cubicBezTo>
                <a:cubicBezTo>
                  <a:pt x="1086466" y="-6907"/>
                  <a:pt x="1134553" y="29475"/>
                  <a:pt x="1294741" y="0"/>
                </a:cubicBezTo>
                <a:cubicBezTo>
                  <a:pt x="1454929" y="-29475"/>
                  <a:pt x="1533092" y="5603"/>
                  <a:pt x="1649630" y="0"/>
                </a:cubicBezTo>
                <a:cubicBezTo>
                  <a:pt x="1766168" y="-5603"/>
                  <a:pt x="1893426" y="19923"/>
                  <a:pt x="2080150" y="0"/>
                </a:cubicBezTo>
                <a:cubicBezTo>
                  <a:pt x="2266874" y="-19923"/>
                  <a:pt x="2318347" y="32933"/>
                  <a:pt x="2510671" y="0"/>
                </a:cubicBezTo>
                <a:cubicBezTo>
                  <a:pt x="2702995" y="-32933"/>
                  <a:pt x="2839344" y="42872"/>
                  <a:pt x="3016824" y="0"/>
                </a:cubicBezTo>
                <a:cubicBezTo>
                  <a:pt x="3194304" y="-42872"/>
                  <a:pt x="3288428" y="31618"/>
                  <a:pt x="3522977" y="0"/>
                </a:cubicBezTo>
                <a:cubicBezTo>
                  <a:pt x="3757526" y="-31618"/>
                  <a:pt x="3967190" y="20606"/>
                  <a:pt x="4104762" y="0"/>
                </a:cubicBezTo>
                <a:cubicBezTo>
                  <a:pt x="4242334" y="-20606"/>
                  <a:pt x="4544150" y="43957"/>
                  <a:pt x="4686547" y="0"/>
                </a:cubicBezTo>
                <a:cubicBezTo>
                  <a:pt x="4828945" y="-43957"/>
                  <a:pt x="4999615" y="58815"/>
                  <a:pt x="5192700" y="0"/>
                </a:cubicBezTo>
                <a:cubicBezTo>
                  <a:pt x="5385785" y="-58815"/>
                  <a:pt x="5469929" y="65"/>
                  <a:pt x="5547589" y="0"/>
                </a:cubicBezTo>
                <a:cubicBezTo>
                  <a:pt x="5625249" y="-65"/>
                  <a:pt x="5855899" y="32864"/>
                  <a:pt x="6129374" y="0"/>
                </a:cubicBezTo>
                <a:cubicBezTo>
                  <a:pt x="6402850" y="-32864"/>
                  <a:pt x="6548464" y="2772"/>
                  <a:pt x="6786790" y="0"/>
                </a:cubicBezTo>
                <a:cubicBezTo>
                  <a:pt x="7025116" y="-2772"/>
                  <a:pt x="7513581" y="100037"/>
                  <a:pt x="7770007" y="0"/>
                </a:cubicBezTo>
                <a:lnTo>
                  <a:pt x="7770007" y="0"/>
                </a:lnTo>
                <a:cubicBezTo>
                  <a:pt x="7820664" y="104399"/>
                  <a:pt x="7747110" y="273530"/>
                  <a:pt x="7770007" y="496315"/>
                </a:cubicBezTo>
                <a:cubicBezTo>
                  <a:pt x="7792904" y="719100"/>
                  <a:pt x="7766989" y="880193"/>
                  <a:pt x="7770007" y="1033990"/>
                </a:cubicBezTo>
                <a:cubicBezTo>
                  <a:pt x="7757494" y="1141066"/>
                  <a:pt x="7662251" y="1238506"/>
                  <a:pt x="7563204" y="1240793"/>
                </a:cubicBezTo>
                <a:cubicBezTo>
                  <a:pt x="7303018" y="1275844"/>
                  <a:pt x="7031457" y="1204330"/>
                  <a:pt x="6830155" y="1240793"/>
                </a:cubicBezTo>
                <a:cubicBezTo>
                  <a:pt x="6628853" y="1277256"/>
                  <a:pt x="6442512" y="1232203"/>
                  <a:pt x="6324002" y="1240793"/>
                </a:cubicBezTo>
                <a:cubicBezTo>
                  <a:pt x="6205492" y="1249383"/>
                  <a:pt x="6123234" y="1202787"/>
                  <a:pt x="5969113" y="1240793"/>
                </a:cubicBezTo>
                <a:cubicBezTo>
                  <a:pt x="5814992" y="1278799"/>
                  <a:pt x="5702721" y="1199462"/>
                  <a:pt x="5462960" y="1240793"/>
                </a:cubicBezTo>
                <a:cubicBezTo>
                  <a:pt x="5223199" y="1282124"/>
                  <a:pt x="5231048" y="1240160"/>
                  <a:pt x="5032440" y="1240793"/>
                </a:cubicBezTo>
                <a:cubicBezTo>
                  <a:pt x="4833832" y="1241426"/>
                  <a:pt x="4699706" y="1215246"/>
                  <a:pt x="4601919" y="1240793"/>
                </a:cubicBezTo>
                <a:cubicBezTo>
                  <a:pt x="4504132" y="1266340"/>
                  <a:pt x="4215077" y="1223110"/>
                  <a:pt x="3868870" y="1240793"/>
                </a:cubicBezTo>
                <a:cubicBezTo>
                  <a:pt x="3522663" y="1258476"/>
                  <a:pt x="3531388" y="1212832"/>
                  <a:pt x="3438349" y="1240793"/>
                </a:cubicBezTo>
                <a:cubicBezTo>
                  <a:pt x="3345310" y="1268754"/>
                  <a:pt x="3036611" y="1221413"/>
                  <a:pt x="2705300" y="1240793"/>
                </a:cubicBezTo>
                <a:cubicBezTo>
                  <a:pt x="2373989" y="1260173"/>
                  <a:pt x="2310026" y="1233839"/>
                  <a:pt x="1972251" y="1240793"/>
                </a:cubicBezTo>
                <a:cubicBezTo>
                  <a:pt x="1634476" y="1247747"/>
                  <a:pt x="1644971" y="1214518"/>
                  <a:pt x="1390466" y="1240793"/>
                </a:cubicBezTo>
                <a:cubicBezTo>
                  <a:pt x="1135962" y="1267068"/>
                  <a:pt x="1040482" y="1192308"/>
                  <a:pt x="733049" y="1240793"/>
                </a:cubicBezTo>
                <a:cubicBezTo>
                  <a:pt x="425616" y="1289278"/>
                  <a:pt x="224501" y="1153744"/>
                  <a:pt x="0" y="1240793"/>
                </a:cubicBezTo>
                <a:lnTo>
                  <a:pt x="0" y="1240793"/>
                </a:lnTo>
                <a:cubicBezTo>
                  <a:pt x="-44902" y="1015226"/>
                  <a:pt x="58068" y="840448"/>
                  <a:pt x="0" y="723798"/>
                </a:cubicBezTo>
                <a:cubicBezTo>
                  <a:pt x="-58068" y="607148"/>
                  <a:pt x="47212" y="427775"/>
                  <a:pt x="0" y="206803"/>
                </a:cubicBezTo>
                <a:cubicBezTo>
                  <a:pt x="13651" y="61232"/>
                  <a:pt x="89772" y="20450"/>
                  <a:pt x="206803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011992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ln/>
                <a:solidFill>
                  <a:srgbClr val="00B050"/>
                </a:solidFill>
              </a:rPr>
              <a:t>اعتبارا من بداية عام 2016 ، بلغت رسملة مؤشر الأسهم </a:t>
            </a:r>
            <a:r>
              <a:rPr lang="ar-EG" sz="1600" dirty="0">
                <a:ln/>
                <a:solidFill>
                  <a:srgbClr val="FF0000"/>
                </a:solidFill>
              </a:rPr>
              <a:t>4.5 تريليون دولار</a:t>
            </a:r>
            <a:r>
              <a:rPr lang="ar-EG" sz="1600" dirty="0">
                <a:ln/>
                <a:solidFill>
                  <a:srgbClr val="00B050"/>
                </a:solidFill>
              </a:rPr>
              <a:t>. هذا يمثل 2/3 من إجمالي رأس المال لبورصة طوكيو.</a:t>
            </a:r>
            <a:endParaRPr lang="en-US" sz="1600" dirty="0">
              <a:ln/>
              <a:solidFill>
                <a:srgbClr val="00B050"/>
              </a:solidFill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90543220-D7B9-942A-2B8F-AF86C73A8266}"/>
              </a:ext>
            </a:extLst>
          </p:cNvPr>
          <p:cNvSpPr/>
          <p:nvPr/>
        </p:nvSpPr>
        <p:spPr>
          <a:xfrm>
            <a:off x="10220388" y="2808525"/>
            <a:ext cx="1782361" cy="802179"/>
          </a:xfrm>
          <a:custGeom>
            <a:avLst/>
            <a:gdLst>
              <a:gd name="connsiteX0" fmla="*/ 133699 w 1782361"/>
              <a:gd name="connsiteY0" fmla="*/ 0 h 802179"/>
              <a:gd name="connsiteX1" fmla="*/ 1782361 w 1782361"/>
              <a:gd name="connsiteY1" fmla="*/ 0 h 802179"/>
              <a:gd name="connsiteX2" fmla="*/ 1782361 w 1782361"/>
              <a:gd name="connsiteY2" fmla="*/ 0 h 802179"/>
              <a:gd name="connsiteX3" fmla="*/ 1782361 w 1782361"/>
              <a:gd name="connsiteY3" fmla="*/ 668480 h 802179"/>
              <a:gd name="connsiteX4" fmla="*/ 1648662 w 1782361"/>
              <a:gd name="connsiteY4" fmla="*/ 802179 h 802179"/>
              <a:gd name="connsiteX5" fmla="*/ 0 w 1782361"/>
              <a:gd name="connsiteY5" fmla="*/ 802179 h 802179"/>
              <a:gd name="connsiteX6" fmla="*/ 0 w 1782361"/>
              <a:gd name="connsiteY6" fmla="*/ 802179 h 802179"/>
              <a:gd name="connsiteX7" fmla="*/ 0 w 1782361"/>
              <a:gd name="connsiteY7" fmla="*/ 133699 h 802179"/>
              <a:gd name="connsiteX8" fmla="*/ 133699 w 1782361"/>
              <a:gd name="connsiteY8" fmla="*/ 0 h 8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2361" h="802179" fill="none" extrusionOk="0">
                <a:moveTo>
                  <a:pt x="133699" y="0"/>
                </a:moveTo>
                <a:cubicBezTo>
                  <a:pt x="837053" y="9024"/>
                  <a:pt x="995690" y="-31988"/>
                  <a:pt x="1782361" y="0"/>
                </a:cubicBezTo>
                <a:lnTo>
                  <a:pt x="1782361" y="0"/>
                </a:lnTo>
                <a:cubicBezTo>
                  <a:pt x="1749647" y="172459"/>
                  <a:pt x="1811567" y="429293"/>
                  <a:pt x="1782361" y="668480"/>
                </a:cubicBezTo>
                <a:cubicBezTo>
                  <a:pt x="1783309" y="735753"/>
                  <a:pt x="1721162" y="800652"/>
                  <a:pt x="1648662" y="802179"/>
                </a:cubicBezTo>
                <a:cubicBezTo>
                  <a:pt x="1159400" y="880780"/>
                  <a:pt x="285366" y="876900"/>
                  <a:pt x="0" y="802179"/>
                </a:cubicBezTo>
                <a:lnTo>
                  <a:pt x="0" y="802179"/>
                </a:lnTo>
                <a:cubicBezTo>
                  <a:pt x="23411" y="702469"/>
                  <a:pt x="-1747" y="373635"/>
                  <a:pt x="0" y="133699"/>
                </a:cubicBezTo>
                <a:cubicBezTo>
                  <a:pt x="13699" y="56600"/>
                  <a:pt x="56900" y="-3019"/>
                  <a:pt x="133699" y="0"/>
                </a:cubicBezTo>
                <a:close/>
              </a:path>
              <a:path w="1782361" h="802179" stroke="0" extrusionOk="0">
                <a:moveTo>
                  <a:pt x="133699" y="0"/>
                </a:moveTo>
                <a:cubicBezTo>
                  <a:pt x="905318" y="40505"/>
                  <a:pt x="1308116" y="-137311"/>
                  <a:pt x="1782361" y="0"/>
                </a:cubicBezTo>
                <a:lnTo>
                  <a:pt x="1782361" y="0"/>
                </a:lnTo>
                <a:cubicBezTo>
                  <a:pt x="1840357" y="264698"/>
                  <a:pt x="1839242" y="404093"/>
                  <a:pt x="1782361" y="668480"/>
                </a:cubicBezTo>
                <a:cubicBezTo>
                  <a:pt x="1782310" y="741383"/>
                  <a:pt x="1718700" y="805243"/>
                  <a:pt x="1648662" y="802179"/>
                </a:cubicBezTo>
                <a:cubicBezTo>
                  <a:pt x="1052078" y="734203"/>
                  <a:pt x="389090" y="821418"/>
                  <a:pt x="0" y="802179"/>
                </a:cubicBezTo>
                <a:lnTo>
                  <a:pt x="0" y="802179"/>
                </a:lnTo>
                <a:cubicBezTo>
                  <a:pt x="-41626" y="632192"/>
                  <a:pt x="24362" y="440920"/>
                  <a:pt x="0" y="133699"/>
                </a:cubicBezTo>
                <a:cubicBezTo>
                  <a:pt x="-858" y="61923"/>
                  <a:pt x="64585" y="5859"/>
                  <a:pt x="133699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3156883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Nikkei 225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E55CE9-2E90-129D-AA0A-A3AAF5CEEEAE}"/>
              </a:ext>
            </a:extLst>
          </p:cNvPr>
          <p:cNvSpPr/>
          <p:nvPr/>
        </p:nvSpPr>
        <p:spPr>
          <a:xfrm>
            <a:off x="10739483" y="2322962"/>
            <a:ext cx="650835" cy="650835"/>
          </a:xfrm>
          <a:prstGeom prst="ellipse">
            <a:avLst/>
          </a:prstGeom>
          <a:solidFill>
            <a:srgbClr val="6CADA0"/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7BDB05-CD0D-38FC-F184-2AA2DCD01417}"/>
              </a:ext>
            </a:extLst>
          </p:cNvPr>
          <p:cNvSpPr/>
          <p:nvPr/>
        </p:nvSpPr>
        <p:spPr>
          <a:xfrm>
            <a:off x="10131591" y="3618126"/>
            <a:ext cx="177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1950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3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3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2235</TotalTime>
  <Words>476</Words>
  <Application>Microsoft Office PowerPoint</Application>
  <PresentationFormat>Widescreen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Roboto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293</cp:revision>
  <dcterms:created xsi:type="dcterms:W3CDTF">2023-04-11T21:53:46Z</dcterms:created>
  <dcterms:modified xsi:type="dcterms:W3CDTF">2023-05-25T16:41:08Z</dcterms:modified>
</cp:coreProperties>
</file>